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</p:sldMasterIdLst>
  <p:notesMasterIdLst>
    <p:notesMasterId r:id="rId151"/>
  </p:notesMasterIdLst>
  <p:sldIdLst>
    <p:sldId id="284" r:id="rId10"/>
    <p:sldId id="285" r:id="rId11"/>
    <p:sldId id="287" r:id="rId12"/>
    <p:sldId id="258" r:id="rId13"/>
    <p:sldId id="292" r:id="rId14"/>
    <p:sldId id="288" r:id="rId15"/>
    <p:sldId id="293" r:id="rId16"/>
    <p:sldId id="294" r:id="rId17"/>
    <p:sldId id="296" r:id="rId18"/>
    <p:sldId id="327" r:id="rId19"/>
    <p:sldId id="297" r:id="rId20"/>
    <p:sldId id="298" r:id="rId21"/>
    <p:sldId id="300" r:id="rId22"/>
    <p:sldId id="328" r:id="rId23"/>
    <p:sldId id="301" r:id="rId24"/>
    <p:sldId id="303" r:id="rId25"/>
    <p:sldId id="329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13" r:id="rId47"/>
    <p:sldId id="725" r:id="rId48"/>
    <p:sldId id="727" r:id="rId49"/>
    <p:sldId id="305" r:id="rId50"/>
    <p:sldId id="728" r:id="rId51"/>
    <p:sldId id="289" r:id="rId52"/>
    <p:sldId id="729" r:id="rId53"/>
    <p:sldId id="306" r:id="rId54"/>
    <p:sldId id="290" r:id="rId55"/>
    <p:sldId id="291" r:id="rId56"/>
    <p:sldId id="307" r:id="rId57"/>
    <p:sldId id="730" r:id="rId58"/>
    <p:sldId id="308" r:id="rId59"/>
    <p:sldId id="309" r:id="rId60"/>
    <p:sldId id="274" r:id="rId61"/>
    <p:sldId id="310" r:id="rId62"/>
    <p:sldId id="311" r:id="rId63"/>
    <p:sldId id="726" r:id="rId64"/>
    <p:sldId id="369" r:id="rId65"/>
    <p:sldId id="302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04" r:id="rId79"/>
    <p:sldId id="295" r:id="rId80"/>
    <p:sldId id="382" r:id="rId81"/>
    <p:sldId id="299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7" r:id="rId97"/>
    <p:sldId id="398" r:id="rId98"/>
    <p:sldId id="399" r:id="rId99"/>
    <p:sldId id="400" r:id="rId100"/>
    <p:sldId id="401" r:id="rId101"/>
    <p:sldId id="402" r:id="rId102"/>
    <p:sldId id="403" r:id="rId103"/>
    <p:sldId id="404" r:id="rId104"/>
    <p:sldId id="314" r:id="rId105"/>
    <p:sldId id="315" r:id="rId106"/>
    <p:sldId id="317" r:id="rId107"/>
    <p:sldId id="318" r:id="rId108"/>
    <p:sldId id="319" r:id="rId109"/>
    <p:sldId id="320" r:id="rId110"/>
    <p:sldId id="321" r:id="rId111"/>
    <p:sldId id="322" r:id="rId112"/>
    <p:sldId id="323" r:id="rId113"/>
    <p:sldId id="324" r:id="rId114"/>
    <p:sldId id="325" r:id="rId115"/>
    <p:sldId id="326" r:id="rId116"/>
    <p:sldId id="405" r:id="rId117"/>
    <p:sldId id="406" r:id="rId118"/>
    <p:sldId id="407" r:id="rId119"/>
    <p:sldId id="330" r:id="rId120"/>
    <p:sldId id="331" r:id="rId121"/>
    <p:sldId id="332" r:id="rId122"/>
    <p:sldId id="333" r:id="rId123"/>
    <p:sldId id="336" r:id="rId124"/>
    <p:sldId id="335" r:id="rId125"/>
    <p:sldId id="408" r:id="rId126"/>
    <p:sldId id="696" r:id="rId127"/>
    <p:sldId id="697" r:id="rId128"/>
    <p:sldId id="698" r:id="rId129"/>
    <p:sldId id="699" r:id="rId130"/>
    <p:sldId id="700" r:id="rId131"/>
    <p:sldId id="701" r:id="rId132"/>
    <p:sldId id="702" r:id="rId133"/>
    <p:sldId id="703" r:id="rId134"/>
    <p:sldId id="704" r:id="rId135"/>
    <p:sldId id="705" r:id="rId136"/>
    <p:sldId id="706" r:id="rId137"/>
    <p:sldId id="707" r:id="rId138"/>
    <p:sldId id="708" r:id="rId139"/>
    <p:sldId id="709" r:id="rId140"/>
    <p:sldId id="711" r:id="rId141"/>
    <p:sldId id="713" r:id="rId142"/>
    <p:sldId id="722" r:id="rId143"/>
    <p:sldId id="723" r:id="rId144"/>
    <p:sldId id="724" r:id="rId145"/>
    <p:sldId id="714" r:id="rId146"/>
    <p:sldId id="716" r:id="rId147"/>
    <p:sldId id="719" r:id="rId148"/>
    <p:sldId id="717" r:id="rId149"/>
    <p:sldId id="256" r:id="rId1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背景及简述（李艺欣）" id="{F7AA08FC-2F91-42E9-9947-83C7E854445A}">
          <p14:sldIdLst>
            <p14:sldId id="284"/>
            <p14:sldId id="285"/>
            <p14:sldId id="287"/>
            <p14:sldId id="258"/>
            <p14:sldId id="292"/>
            <p14:sldId id="288"/>
            <p14:sldId id="293"/>
            <p14:sldId id="294"/>
            <p14:sldId id="296"/>
            <p14:sldId id="327"/>
            <p14:sldId id="297"/>
            <p14:sldId id="298"/>
            <p14:sldId id="300"/>
            <p14:sldId id="328"/>
            <p14:sldId id="301"/>
            <p14:sldId id="303"/>
            <p14:sldId id="329"/>
          </p14:sldIdLst>
        </p14:section>
        <p14:section name="多模态命名实体识别（王佳欢）" id="{BE87A99F-46BB-4CEF-B6E0-4F5C1A8DD79D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图像嵌入的知识表示学习（冉琼慧子）" id="{AE919250-46E9-4208-AE0E-3CB6338E8166}">
          <p14:sldIdLst>
            <p14:sldId id="313"/>
            <p14:sldId id="725"/>
            <p14:sldId id="727"/>
            <p14:sldId id="305"/>
            <p14:sldId id="728"/>
            <p14:sldId id="289"/>
            <p14:sldId id="729"/>
            <p14:sldId id="306"/>
            <p14:sldId id="290"/>
            <p14:sldId id="291"/>
            <p14:sldId id="307"/>
            <p14:sldId id="730"/>
            <p14:sldId id="308"/>
            <p14:sldId id="309"/>
            <p14:sldId id="274"/>
            <p14:sldId id="310"/>
            <p14:sldId id="311"/>
            <p14:sldId id="726"/>
          </p14:sldIdLst>
        </p14:section>
        <p14:section name="Richpedia（王镱杰）" id="{B561088C-1573-4631-BDCA-8CF862BF2128}">
          <p14:sldIdLst>
            <p14:sldId id="369"/>
            <p14:sldId id="302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04"/>
            <p14:sldId id="295"/>
            <p14:sldId id="382"/>
            <p14:sldId id="299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MKG在推荐系统中的应用" id="{EA757903-E75B-4648-BE56-3B40F04CCF2A}">
          <p14:sldIdLst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405"/>
            <p14:sldId id="406"/>
            <p14:sldId id="407"/>
            <p14:sldId id="330"/>
            <p14:sldId id="331"/>
            <p14:sldId id="332"/>
            <p14:sldId id="333"/>
            <p14:sldId id="336"/>
            <p14:sldId id="335"/>
          </p14:sldIdLst>
        </p14:section>
        <p14:section name="一种多模态问答体系结构（许伟）" id="{1256C200-3EF3-4400-A4FA-AEBB38C73582}">
          <p14:sldIdLst>
            <p14:sldId id="408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1"/>
            <p14:sldId id="713"/>
            <p14:sldId id="722"/>
            <p14:sldId id="723"/>
            <p14:sldId id="724"/>
            <p14:sldId id="714"/>
            <p14:sldId id="716"/>
            <p14:sldId id="719"/>
            <p14:sldId id="717"/>
          </p14:sldIdLst>
        </p14:section>
        <p14:section name="结尾" id="{6530E0C4-47E8-49A8-814A-7130A7F7134E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CA2831"/>
    <a:srgbClr val="D83F43"/>
    <a:srgbClr val="F1A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 autoAdjust="0"/>
    <p:restoredTop sz="80420"/>
  </p:normalViewPr>
  <p:slideViewPr>
    <p:cSldViewPr snapToGrid="0" showGuides="1">
      <p:cViewPr varScale="1">
        <p:scale>
          <a:sx n="102" d="100"/>
          <a:sy n="102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55" Type="http://schemas.openxmlformats.org/officeDocument/2006/relationships/tableStyles" Target="tableStyle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slide" Target="slides/slide13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presProps" Target="pres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viewProps" Target="viewProps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theme" Target="theme/theme1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4E88C-6BF1-47CB-B1A7-1A9BE7A406DF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A0FB7-ED22-496A-AC5B-ED85ACFB90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zh-CN" altLang="en-US" dirty="0"/>
              <a:t>通过图像矩阵的维度以及实体的维度得到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err="1">
                <a:solidFill>
                  <a:srgbClr val="FF0000"/>
                </a:solidFill>
              </a:rPr>
              <a:t>Esi+Eis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/>
              <a:t>为了保证结构化表示和图像表示被学习到同一个向量空间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B7453-888F-F641-9737-7A897BECA9F2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研究者采用知识表示学习的方式融合多模态信息进行关系抽取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21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12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955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713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77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6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1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在问答的背景下定义了多模态理解任务。也就是说，给定教科书课的知识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12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(a set of sentences </a:t>
                </a:r>
                <a:r>
                  <a:rPr lang="en-US" altLang="zh-CN" sz="12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2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a set of nodes </a:t>
                </a:r>
                <a:r>
                  <a:rPr lang="en-US" altLang="zh-CN" sz="12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 </a:t>
                </a:r>
                <a:r>
                  <a:rPr lang="en-US" altLang="zh-CN" sz="12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 a global image representation </a:t>
                </a:r>
                <a:r>
                  <a:rPr lang="en-US" altLang="zh-CN" sz="12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和问题</a:t>
                </a:r>
                <a:r>
                  <a:rPr lang="en-US" altLang="zh-CN" sz="1200" i="0" kern="1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𝑄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的嵌入，</a:t>
                </a:r>
                <a:r>
                  <a:rPr lang="zh-CN" altLang="zh-CN" sz="12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从一组答案中选择正确的答案 </a:t>
                </a:r>
                <a:r>
                  <a:rPr lang="en-US" altLang="zh-CN" sz="120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12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120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{Ai}</a:t>
                </a:r>
                <a:r>
                  <a:rPr lang="en-US" altLang="zh-CN" sz="12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altLang="zh-CN" sz="1200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Approach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2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由于在基于文本和基于图的网络中，我们会收到大量的数据，所以会过滤掉不相关的句子和节点。</a:t>
                </a:r>
                <a:endParaRPr lang="en-US" altLang="zh-CN" sz="1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Supporting Nodes and Supporting Sentences.</a:t>
                </a:r>
                <a:endParaRPr lang="zh-CN" altLang="zh-CN" sz="1200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为了</a:t>
                </a:r>
                <a:r>
                  <a:rPr lang="en-US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为某个问题</a:t>
                </a:r>
                <a:r>
                  <a:rPr lang="en-US" altLang="zh-CN" sz="1200" i="0" ker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𝑄</a:t>
                </a:r>
                <a:r>
                  <a:rPr lang="zh-CN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选择支持的知识集，我们</a:t>
                </a:r>
                <a:r>
                  <a:rPr lang="zh-CN" altLang="en-US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测量</a:t>
                </a:r>
                <a:r>
                  <a:rPr lang="zh-CN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了所提供的文本和图表中的所有</a:t>
                </a:r>
                <a:r>
                  <a:rPr lang="en-US" altLang="zh-CN" sz="1200" i="0" kern="1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𝐾</a:t>
                </a:r>
                <a:r>
                  <a:rPr lang="zh-CN" altLang="zh-CN" sz="1200" i="0" kern="1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_</a:t>
                </a:r>
                <a:r>
                  <a:rPr lang="en-US" altLang="zh-CN" sz="1200" i="0" kern="1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𝑗</a:t>
                </a:r>
                <a:r>
                  <a:rPr lang="zh-CN" altLang="zh-CN" sz="12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与嵌入空间中的问题的相似性。也就是说，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16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endParaRPr lang="zh-CN" alt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zh-CN" sz="1200" kern="0" dirty="0" smtClean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对于每个答案和知识：</a:t>
                </a:r>
                <a:endParaRPr lang="zh-CN" alt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𝑚𝑎𝑝𝑝𝑖𝑛𝑔(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zh-CN" altLang="zh-CN" sz="1200" i="0" kern="100">
                    <a:solidFill>
                      <a:srgbClr val="000000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) = [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zh-CN" altLang="zh-CN" sz="1200" i="0" kern="100">
                    <a:solidFill>
                      <a:srgbClr val="000000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〖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𝑄,</a:t>
                </a:r>
                <a:r>
                  <a:rPr lang="en-US" altLang="zh-CN" i="0" kern="0"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𝐾</a:t>
                </a:r>
                <a:r>
                  <a:rPr lang="zh-CN" altLang="zh-CN" i="0" kern="0"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i="0" kern="0"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,𝑄·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〗_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〖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𝑄 · </a:t>
                </a:r>
                <a:r>
                  <a:rPr lang="en-US" altLang="zh-CN" i="0" kern="10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𝐴</a:t>
                </a:r>
                <a:r>
                  <a:rPr lang="zh-CN" altLang="zh-CN" i="0" kern="100">
                    <a:solidFill>
                      <a:srgbClr val="000000"/>
                    </a:solidFill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i="0" kern="10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𝑖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:r>
                  <a:rPr lang="en-US" altLang="zh-CN" i="0" kern="10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𝐴</a:t>
                </a:r>
                <a:r>
                  <a:rPr lang="zh-CN" altLang="zh-CN" i="0" kern="100">
                    <a:solidFill>
                      <a:srgbClr val="000000"/>
                    </a:solidFill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i="0" kern="10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𝑖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·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〗_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 𝑄 ·</a:t>
                </a:r>
                <a:r>
                  <a:rPr lang="en-US" altLang="zh-CN" i="0" kern="0"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𝐾</a:t>
                </a:r>
                <a:r>
                  <a:rPr lang="zh-CN" altLang="zh-CN" i="0" kern="0"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i="0" kern="0"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</a:t>
                </a:r>
                <a:r>
                  <a:rPr lang="zh-CN" altLang="zh-CN" sz="1200" i="0" kern="100">
                    <a:solidFill>
                      <a:srgbClr val="000000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〖</a:t>
                </a:r>
                <a:r>
                  <a:rPr lang="en-US" altLang="zh-CN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·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zh-CN" altLang="zh-CN" sz="1200" i="0" kern="100">
                    <a:solidFill>
                      <a:srgbClr val="000000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〗_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sz="1200" i="0" kern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].</a:t>
                </a:r>
                <a:endParaRPr lang="en-US" altLang="zh-CN" sz="1200" kern="0" dirty="0" smtClean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/>
                <a:r>
                  <a:rPr lang="zh-CN" altLang="zh-CN" sz="1200" kern="0" dirty="0" smtClean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我们首先使用全连接层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𝑓𝑐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分别对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（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𝑓𝑐(𝑄)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𝑓𝑐(𝐾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𝑗)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𝑓𝑐(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zh-CN" altLang="zh-CN" sz="1200" i="0" kern="100">
                    <a:solidFill>
                      <a:srgbClr val="000000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1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）</a:t>
                </a:r>
                <a:r>
                  <a:rPr lang="zh-CN" altLang="en-US" i="0" kern="0" smtClean="0">
                    <a:latin typeface="Cambria Math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三者之一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进行编码。然后，这个</a:t>
                </a:r>
                <a:r>
                  <a:rPr lang="zh-CN" altLang="zh-CN" sz="1200" kern="0" dirty="0">
                    <a:solidFill>
                      <a:srgbClr val="00B0F0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新的嵌入式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与使用元素集乘法</a:t>
                </a:r>
                <a:r>
                  <a:rPr lang="en-US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zh-CN" sz="1200" kern="100" dirty="0">
                    <a:solidFill>
                      <a:srgbClr val="121212"/>
                    </a:solidFill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就是两个矩阵对应位置元素进行乘积</a:t>
                </a:r>
                <a:r>
                  <a:rPr lang="en-US" altLang="zh-CN" sz="1200" kern="0" dirty="0">
                    <a:effectLst/>
                    <a:latin typeface="宋体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的成对型并且三重相似性的嵌入式连接</a:t>
                </a:r>
                <a:r>
                  <a:rPr lang="zh-CN" altLang="zh-CN" sz="1200" kern="0" dirty="0" smtClean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起来</a:t>
                </a:r>
                <a:r>
                  <a:rPr lang="zh-CN" altLang="en-US" sz="1200" kern="0" dirty="0" smtClean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en-US" altLang="zh-CN" sz="1200" kern="0" dirty="0" smtClean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/>
                <a:r>
                  <a:rPr lang="zh-CN" altLang="zh-CN" sz="1200" kern="0" dirty="0" smtClean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接下来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，我们将这一层的输出分成两个流。第一个流捕获答案</a:t>
                </a:r>
                <a:r>
                  <a:rPr lang="en-US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Ai</a:t>
                </a:r>
                <a:r>
                  <a:rPr lang="zh-CN" altLang="zh-CN" sz="1200" kern="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是正确的置信度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，而第二个流对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·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知识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子集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𝑗</a:t>
                </a:r>
                <a:r>
                  <a:rPr lang="zh-CN" altLang="en-US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置信度进行加权，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以</a:t>
                </a:r>
                <a:r>
                  <a:rPr lang="zh-CN" altLang="en-US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获得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适合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验证</a:t>
                </a:r>
                <a:r>
                  <a:rPr lang="zh-CN" altLang="en-US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(𝑄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𝑖)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我们使用一个使用</a:t>
                </a:r>
                <a:r>
                  <a:rPr lang="en-US" altLang="zh-CN" sz="1200" kern="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层的注意模块来计算这个置信度。</a:t>
                </a:r>
                <a:r>
                  <a:rPr lang="en-US" altLang="zh-CN" sz="1200" kern="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层的输入是由相同的神经模型编码的每个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𝑗∈𝐾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^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𝑄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〖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𝑓𝑐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〗_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𝑠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层的输出。最后，使用元素级乘法来融合这两个流。在测试中，选择具有最高置信度的答案作为正确的答案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4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en-US" altLang="zh-CN" sz="1200" b="1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Text-Based Network.</a:t>
                </a:r>
                <a:endParaRPr lang="zh-CN" alt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kern="100" dirty="0" smtClean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Text-only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模型只使用周围的文本来生成问题的答案</a:t>
                </a:r>
                <a:r>
                  <a:rPr lang="en-US" altLang="zh-CN" sz="1200" i="0" kern="0">
                    <a:effectLst/>
                    <a:latin typeface="Cambria Math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𝐾=𝑇</a:t>
                </a:r>
                <a:r>
                  <a:rPr lang="en-US" altLang="zh-CN" sz="1200" i="0" kern="0">
                    <a:effectLst/>
                    <a:latin typeface="Cambria Math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200" kern="0" dirty="0" smtClean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在“</a:t>
                </a:r>
                <a:r>
                  <a:rPr lang="zh-CN" altLang="zh-CN" sz="12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</a:t>
                </a:r>
                <a:r>
                  <a:rPr lang="en-US" altLang="zh-CN" sz="12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zh-CN" sz="12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2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的网络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中，我们将视觉信息作为支持句子集中的另一个向量：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𝐾=𝑇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∪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𝐼</a:t>
                </a:r>
                <a:endParaRPr lang="en-US" altLang="zh-CN" sz="1200" kern="0" dirty="0" smtClean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b="1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Graph-Based </a:t>
                </a:r>
                <a:r>
                  <a:rPr lang="en-US" altLang="zh-CN" sz="1200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Network.</a:t>
                </a:r>
                <a:endParaRPr lang="zh-CN" alt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同样地，由于我们在图中有大量的节点，我们根据这个问题选择了一组支持节点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kern="0" dirty="0" smtClean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这种情况下，选择与问题相似度最高的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𝑘</a:t>
                </a:r>
                <a:r>
                  <a:rPr lang="zh-CN" altLang="zh-CN" sz="12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个节点，其中相似度为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𝑠 (𝑓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𝑣 (𝑄)</a:t>
                </a:r>
                <a:r>
                  <a:rPr lang="zh-CN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𝑓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𝑣 (𝑁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宋体" panose="02010600030101010101" pitchFamily="2" charset="-122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𝑖))</a:t>
                </a:r>
                <a:r>
                  <a:rPr lang="zh-CN" altLang="zh-CN" sz="1200" kern="0" dirty="0" smtClean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endParaRPr lang="en-US" altLang="zh-CN" sz="1200" kern="0" dirty="0" smtClean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100" dirty="0" smtClean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然而</a:t>
                </a:r>
                <a:r>
                  <a:rPr lang="zh-CN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，与基于文本的模型的不同之处在于神经网络的节点表示，我们没有使用支持节点的表示，而是使用边缘表示。对于每个节点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𝑁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_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𝑗</a:t>
                </a:r>
                <a:r>
                  <a:rPr lang="en-US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𝑘</a:t>
                </a:r>
                <a:r>
                  <a:rPr lang="zh-CN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个支持节点集中的</a:t>
                </a:r>
                <a:r>
                  <a:rPr lang="en-US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，我们使用与最近节点连接的源节点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𝑁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_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𝑗</a:t>
                </a:r>
                <a:r>
                  <a:rPr lang="zh-CN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[𝑁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_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𝑗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𝑁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_(〖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𝑛𝑒𝑎𝑟𝑒𝑠𝑡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〗_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𝑗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zh-CN" altLang="zh-CN" sz="1200" i="0" kern="100">
                    <a:solidFill>
                      <a:srgbClr val="333333"/>
                    </a:solidFill>
                    <a:effectLst/>
                    <a:latin typeface="Cambria Math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1200" i="0" kern="10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]</a:t>
                </a:r>
                <a:r>
                  <a:rPr lang="zh-CN" altLang="zh-CN" sz="12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作为知识表示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𝐾</a:t>
                </a:r>
                <a:r>
                  <a:rPr lang="zh-CN" altLang="zh-CN" sz="1200" i="0" kern="0">
                    <a:effectLst/>
                    <a:latin typeface="Cambria Math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 kern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𝑗</a:t>
                </a:r>
                <a:r>
                  <a:rPr lang="zh-CN" altLang="zh-CN" sz="1200" kern="100" dirty="0" smtClean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kern="100" dirty="0" smtClean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b="1" kern="100" dirty="0">
                    <a:solidFill>
                      <a:srgbClr val="000000"/>
                    </a:solidFill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Graph Baseline.</a:t>
                </a:r>
                <a:endParaRPr lang="zh-CN" altLang="zh-CN" sz="1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在基线模型的第一步中，我们取第</a:t>
                </a:r>
                <a:r>
                  <a:rPr lang="en-US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个支持节点，并计算它的最近邻（节点）。答案是根据最近节点的相似性选择的。</a:t>
                </a:r>
                <a:endParaRPr lang="zh-CN" altLang="zh-CN" sz="1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b="1" kern="100" dirty="0">
                    <a:solidFill>
                      <a:srgbClr val="000000"/>
                    </a:solidFill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Image-Based Network.</a:t>
                </a:r>
                <a:endParaRPr lang="zh-CN" altLang="zh-CN" sz="1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基于图像的网络除了接收问答对之外</a:t>
                </a:r>
                <a:r>
                  <a:rPr lang="zh-CN" altLang="zh-CN" sz="1200" kern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，只</a:t>
                </a:r>
                <a:r>
                  <a:rPr lang="zh-CN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使用从预先训练过的</a:t>
                </a:r>
                <a:r>
                  <a:rPr lang="en-US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CNN</a:t>
                </a:r>
                <a:r>
                  <a:rPr lang="zh-CN" altLang="zh-CN" sz="12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中提取的特征进行图表的全局表示</a:t>
                </a:r>
                <a:r>
                  <a:rPr lang="zh-CN" altLang="zh-CN" sz="1200" kern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kern="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kern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------------------------------------------</a:t>
                </a:r>
                <a:r>
                  <a:rPr lang="zh-CN" altLang="en-US" sz="1200" kern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补充</a:t>
                </a:r>
                <a:endParaRPr lang="zh-CN" altLang="zh-CN" sz="1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Baseline Model</a:t>
                </a:r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是机器学习领域的一个术语，简单来说，就是使用最普遍的情况来做结果预测。比如一个猜硬币正反面游戏，最朴素的策略就是永远猜正（或者永远猜反），这样你至少有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50%</a:t>
                </a:r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的准确率。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31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0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628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72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60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18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1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218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6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0FB7-ED22-496A-AC5B-ED85ACFB90A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3564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007909" y="1006679"/>
            <a:ext cx="10175966" cy="5029999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5597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F3-8C79-46D2-BA89-73DB93C1A6E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1670858" y="1077239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E49-3653-48DF-8730-3C0CAA745FB6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209800" y="2459504"/>
            <a:ext cx="88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616960" y="1675302"/>
            <a:ext cx="6940550" cy="35073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074"/>
            <a:ext cx="10515600" cy="48398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37074"/>
            <a:ext cx="5181600" cy="48398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教室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11" name="图片 10" descr="3L7P}ETWNDV`B{]K4MM56Z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843" y="316629"/>
            <a:ext cx="802640" cy="1020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1055-75D5-448E-B1D2-E2F883F7E9F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8DC6-C1CA-477A-A6BD-43E4D2833521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4C9-ACE5-4D7B-A422-0907C2487DC8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9B8-B6D6-4253-B21E-D2E7F8834280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9187-A1EB-49CD-8686-698CB81E3D4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E155-327A-4F1C-BC7C-17A66CCB1B3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EAB-3F1D-4346-B186-FDEA107FB49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27EC-913C-4067-A3DF-D1ED51C189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0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1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228C2-D2F6-4170-9047-6CDD51C6865A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304415" y="2875915"/>
            <a:ext cx="852868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dirty="0">
                <a:solidFill>
                  <a:srgbClr val="2F5597"/>
                </a:solidFill>
                <a:latin typeface="Georgia" panose="02040502050405020303" pitchFamily="18" charset="0"/>
                <a:ea typeface="微软雅黑 Light" panose="020B0502040204020203" pitchFamily="34" charset="-122"/>
              </a:rPr>
              <a:t>多模态信息抽取简述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1140" y="4484370"/>
            <a:ext cx="19653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汇报人：李艺欣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三、多模态命名实体识别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505825" y="1818640"/>
            <a:ext cx="28943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提出了一种</a:t>
            </a:r>
            <a:r>
              <a:rPr lang="zh-CN" altLang="en-US" sz="2400">
                <a:sym typeface="+mn-ea"/>
              </a:rPr>
              <a:t>处理包含多模态信息的</a:t>
            </a:r>
            <a:r>
              <a:rPr lang="zh-CN" altLang="en-US" sz="2400"/>
              <a:t>新的神经网络架构，</a:t>
            </a:r>
          </a:p>
          <a:p>
            <a:r>
              <a:rPr lang="zh-CN" altLang="en-US" sz="2400"/>
              <a:t>称为自适应共同注意网络（ACN），将文本和视觉信息结合在一起，它将学习文本和图像之间的共享语义。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1346835"/>
            <a:ext cx="7560310" cy="43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082040" y="5846445"/>
            <a:ext cx="100272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ZHANG, Q.; FU, J.; LIU, X.; HUANG, Adaptive Co-attention Network for Named Entity Recognition in Tweets. AAAI Conference on Artificial Intelligence, North America, apr. 2018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12CD09A-1F50-3C42-8173-46C25210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51" y="983658"/>
            <a:ext cx="11424422" cy="2715575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layer :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3EAC86-2E96-AB41-8DCB-2386C3F1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14" y="4003266"/>
            <a:ext cx="7155096" cy="5648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C55CDF-8004-9249-B1DB-A5B4F247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07" y="1903626"/>
            <a:ext cx="7132729" cy="10143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6989EC-E452-E440-B38B-71AFDFE9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527" y="4773446"/>
            <a:ext cx="7656452" cy="10433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90EB85-E32B-5742-8F8E-A3D826ECC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832" y="3125052"/>
            <a:ext cx="6558838" cy="5648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AC1D57B-63CD-DD47-9373-527CCA8C9514}"/>
              </a:ext>
            </a:extLst>
          </p:cNvPr>
          <p:cNvSpPr txBox="1"/>
          <p:nvPr/>
        </p:nvSpPr>
        <p:spPr>
          <a:xfrm>
            <a:off x="1396750" y="265785"/>
            <a:ext cx="515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42841051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12CD09A-1F50-3C42-8173-46C25210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83" y="852324"/>
            <a:ext cx="11424422" cy="2715575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layer : 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method :</a:t>
            </a:r>
          </a:p>
          <a:p>
            <a:pPr marL="457200" lvl="1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method 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D496D4-A540-174A-AC3B-7046F2F0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92" y="2050654"/>
            <a:ext cx="4889500" cy="457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CE0145-4EBA-1248-B3A6-A6CF9427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884" y="3052998"/>
            <a:ext cx="5054600" cy="393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E63C5770-76A5-5E49-B420-8E70C0C91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83" y="3400398"/>
                <a:ext cx="11424422" cy="2715575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n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Aggregation layer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l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learns to embed each entity and relation by optimizing the translation principle e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e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a triple (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valid, in which e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new entity embeddings from MKGs attention layer, e is the embeddings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relation.</a:t>
                </a:r>
              </a:p>
            </p:txBody>
          </p:sp>
        </mc:Choice>
        <mc:Fallback xmlns="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E63C5770-76A5-5E49-B420-8E70C0C91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3" y="3400398"/>
                <a:ext cx="11424422" cy="2715575"/>
              </a:xfrm>
              <a:prstGeom prst="rect">
                <a:avLst/>
              </a:prstGeom>
              <a:blipFill>
                <a:blip r:embed="rId4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27242AF-F5C2-8C47-845C-AB7808B6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784" y="5425871"/>
            <a:ext cx="5473700" cy="40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25C6D6-D820-174C-94E8-7E07A6F2F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0" y="5908942"/>
            <a:ext cx="6896100" cy="800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E36F46-88F6-4142-BB09-7E07F2403C7A}"/>
              </a:ext>
            </a:extLst>
          </p:cNvPr>
          <p:cNvSpPr txBox="1"/>
          <p:nvPr/>
        </p:nvSpPr>
        <p:spPr>
          <a:xfrm>
            <a:off x="104172" y="14699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2523BB-0DDD-404A-9CB2-784C84495863}"/>
              </a:ext>
            </a:extLst>
          </p:cNvPr>
          <p:cNvSpPr txBox="1"/>
          <p:nvPr/>
        </p:nvSpPr>
        <p:spPr>
          <a:xfrm>
            <a:off x="1396750" y="265785"/>
            <a:ext cx="515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42250774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53854" y="281503"/>
            <a:ext cx="627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8DA20-643E-8C41-A7B3-130B0958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84" y="1199376"/>
            <a:ext cx="4891433" cy="5263927"/>
          </a:xfrm>
          <a:prstGeom prst="rect">
            <a:avLst/>
          </a:prstGeom>
        </p:spPr>
      </p:pic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17C57C1B-4BCE-594C-BA95-5DC9EB7C6D4C}"/>
              </a:ext>
            </a:extLst>
          </p:cNvPr>
          <p:cNvSpPr txBox="1">
            <a:spLocks/>
          </p:cNvSpPr>
          <p:nvPr/>
        </p:nvSpPr>
        <p:spPr>
          <a:xfrm>
            <a:off x="-1337" y="6318632"/>
            <a:ext cx="6097337" cy="46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module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DBD36E-D18B-D340-AECB-09BAD763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85" y="3073390"/>
            <a:ext cx="6057900" cy="520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9D91C3-113F-024B-9D17-5018CF7C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41" y="1427637"/>
            <a:ext cx="4610100" cy="482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8AC173-BFA0-DD47-82CE-CC4E8D1C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45" y="1980381"/>
            <a:ext cx="6731000" cy="800100"/>
          </a:xfrm>
          <a:prstGeom prst="rect">
            <a:avLst/>
          </a:prstGeom>
        </p:spPr>
      </p:pic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25E21E42-65B5-9948-BE23-77748C428B4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84174" y="1246708"/>
            <a:ext cx="4537967" cy="422229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2E98F28-628B-B941-81BF-2281E3C82BE4}"/>
              </a:ext>
            </a:extLst>
          </p:cNvPr>
          <p:cNvCxnSpPr>
            <a:cxnSpLocks/>
          </p:cNvCxnSpPr>
          <p:nvPr/>
        </p:nvCxnSpPr>
        <p:spPr>
          <a:xfrm>
            <a:off x="4492487" y="3333740"/>
            <a:ext cx="102041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内容占位符 1">
                <a:extLst>
                  <a:ext uri="{FF2B5EF4-FFF2-40B4-BE49-F238E27FC236}">
                    <a16:creationId xmlns:a16="http://schemas.microsoft.com/office/drawing/2014/main" id="{753A1761-B48C-834F-9701-A9EAB0126A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9395" y="4070175"/>
                <a:ext cx="5588280" cy="2715575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n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doing so, we can not only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enrich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initial embeddings by performing the embedding propagation operations, but also allow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controlling the strength of propagation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adjusting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内容占位符 1">
                <a:extLst>
                  <a:ext uri="{FF2B5EF4-FFF2-40B4-BE49-F238E27FC236}">
                    <a16:creationId xmlns:a16="http://schemas.microsoft.com/office/drawing/2014/main" id="{753A1761-B48C-834F-9701-A9EAB0126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95" y="4070175"/>
                <a:ext cx="5588280" cy="2715575"/>
              </a:xfrm>
              <a:prstGeom prst="rect">
                <a:avLst/>
              </a:prstGeom>
              <a:blipFill>
                <a:blip r:embed="rId6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17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E989A3A-FC8A-45DB-A41F-43DB53B6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236916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B2D10D-6E35-463F-AEB8-4DD9FF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152303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925796-735D-4550-8041-4B4F1644A1C4}"/>
              </a:ext>
            </a:extLst>
          </p:cNvPr>
          <p:cNvGrpSpPr/>
          <p:nvPr/>
        </p:nvGrpSpPr>
        <p:grpSpPr bwMode="auto">
          <a:xfrm>
            <a:off x="2862897" y="1489954"/>
            <a:ext cx="640080" cy="638175"/>
            <a:chOff x="0" y="0"/>
            <a:chExt cx="403" cy="402"/>
          </a:xfrm>
        </p:grpSpPr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D1F61072-CB84-46B1-BD75-6DA451F9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D3E3C5A-6742-490E-9E11-09361F05BF45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0" name="未知">
                <a:extLst>
                  <a:ext uri="{FF2B5EF4-FFF2-40B4-BE49-F238E27FC236}">
                    <a16:creationId xmlns:a16="http://schemas.microsoft.com/office/drawing/2014/main" id="{18BC182C-3176-4003-8B50-C2539F66C08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AEBD9F95-EF91-47AE-BA52-C663703D0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3D50C96E-891D-4866-91C4-2424308E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C3DB84A2-E8AB-4986-898C-CA5BA1C49F55}"/>
              </a:ext>
            </a:extLst>
          </p:cNvPr>
          <p:cNvGrpSpPr/>
          <p:nvPr/>
        </p:nvGrpSpPr>
        <p:grpSpPr bwMode="auto">
          <a:xfrm>
            <a:off x="2862897" y="2327519"/>
            <a:ext cx="640080" cy="638175"/>
            <a:chOff x="0" y="0"/>
            <a:chExt cx="403" cy="402"/>
          </a:xfrm>
        </p:grpSpPr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7C93E6CA-C220-4A9F-ABD3-BB8FA9341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E829B9AE-B45A-4E74-81BA-5280B8E425D6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6" name="未知">
                <a:extLst>
                  <a:ext uri="{FF2B5EF4-FFF2-40B4-BE49-F238E27FC236}">
                    <a16:creationId xmlns:a16="http://schemas.microsoft.com/office/drawing/2014/main" id="{C8093343-39A3-4BD1-B4E4-07369C4302A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8">
                <a:extLst>
                  <a:ext uri="{FF2B5EF4-FFF2-40B4-BE49-F238E27FC236}">
                    <a16:creationId xmlns:a16="http://schemas.microsoft.com/office/drawing/2014/main" id="{E769EC47-0910-4F31-9DE9-04B315380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35354DE-D2A8-4958-93E9-28D285B54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18" name="AutoShape 3">
            <a:extLst>
              <a:ext uri="{FF2B5EF4-FFF2-40B4-BE49-F238E27FC236}">
                <a16:creationId xmlns:a16="http://schemas.microsoft.com/office/drawing/2014/main" id="{322DA609-4985-4204-8FBD-146602A2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2" y="3244064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D756B6E-C164-4120-BC3C-0D14CBEBC324}"/>
              </a:ext>
            </a:extLst>
          </p:cNvPr>
          <p:cNvGrpSpPr/>
          <p:nvPr/>
        </p:nvGrpSpPr>
        <p:grpSpPr bwMode="auto">
          <a:xfrm>
            <a:off x="2858240" y="3194273"/>
            <a:ext cx="640080" cy="638175"/>
            <a:chOff x="0" y="0"/>
            <a:chExt cx="403" cy="402"/>
          </a:xfrm>
        </p:grpSpPr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E38E22F-BBFC-42A4-94FD-E244B272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C70F650C-9000-419C-B313-D8EAF8773242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23" name="未知">
                <a:extLst>
                  <a:ext uri="{FF2B5EF4-FFF2-40B4-BE49-F238E27FC236}">
                    <a16:creationId xmlns:a16="http://schemas.microsoft.com/office/drawing/2014/main" id="{F811BA46-47D2-4BEC-BBE1-3090E2D86AE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74B4921F-3137-4923-8356-829F5AD13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4D91DE0A-CBB4-4CD6-A7C1-70A05710A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F6107AE2-1163-4BD3-952D-13C4C098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5" y="409381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91533DA-D3D2-43FC-87DB-3E652D1EDDDF}"/>
              </a:ext>
            </a:extLst>
          </p:cNvPr>
          <p:cNvGrpSpPr/>
          <p:nvPr/>
        </p:nvGrpSpPr>
        <p:grpSpPr bwMode="auto">
          <a:xfrm>
            <a:off x="2872640" y="4043012"/>
            <a:ext cx="640080" cy="638175"/>
            <a:chOff x="0" y="0"/>
            <a:chExt cx="403" cy="402"/>
          </a:xfrm>
        </p:grpSpPr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74C87F99-AD9A-445C-9FF1-96393CB8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AD23392D-04A8-4603-A49F-636B2050B0B8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0" name="未知">
                <a:extLst>
                  <a:ext uri="{FF2B5EF4-FFF2-40B4-BE49-F238E27FC236}">
                    <a16:creationId xmlns:a16="http://schemas.microsoft.com/office/drawing/2014/main" id="{1F9DDF5A-7A3B-4744-9257-5D892EEB4E3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B5711ED5-22F7-49AF-902F-174656406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563F9B2F-4792-4C7E-B69F-07B9BA64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168A3311-B526-467E-AC03-40EA5EFA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4950407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E798D47-AFED-4C27-AC63-2786F2495CA0}"/>
              </a:ext>
            </a:extLst>
          </p:cNvPr>
          <p:cNvGrpSpPr/>
          <p:nvPr/>
        </p:nvGrpSpPr>
        <p:grpSpPr bwMode="auto">
          <a:xfrm>
            <a:off x="2862897" y="4903606"/>
            <a:ext cx="640080" cy="638175"/>
            <a:chOff x="0" y="0"/>
            <a:chExt cx="403" cy="402"/>
          </a:xfrm>
        </p:grpSpPr>
        <p:sp>
          <p:nvSpPr>
            <p:cNvPr id="34" name="AutoShape 16">
              <a:extLst>
                <a:ext uri="{FF2B5EF4-FFF2-40B4-BE49-F238E27FC236}">
                  <a16:creationId xmlns:a16="http://schemas.microsoft.com/office/drawing/2014/main" id="{7C502B35-C32C-4EA8-8BD5-F4849330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24AD87F-E1BB-4357-89AB-8ECC6880B561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7" name="未知">
                <a:extLst>
                  <a:ext uri="{FF2B5EF4-FFF2-40B4-BE49-F238E27FC236}">
                    <a16:creationId xmlns:a16="http://schemas.microsoft.com/office/drawing/2014/main" id="{AEC4DC56-5274-4D98-93CB-C77D9D9188E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E7C1CBF4-3C81-45D5-900B-2B6BDE4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B8B92F89-931A-4971-950E-110E4942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05040" y="238882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735052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69221" y="256649"/>
            <a:ext cx="566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17C57C1B-4BCE-594C-BA95-5DC9EB7C6D4C}"/>
              </a:ext>
            </a:extLst>
          </p:cNvPr>
          <p:cNvSpPr txBox="1">
            <a:spLocks/>
          </p:cNvSpPr>
          <p:nvPr/>
        </p:nvSpPr>
        <p:spPr>
          <a:xfrm>
            <a:off x="8098827" y="5952279"/>
            <a:ext cx="3166074" cy="46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5C2FE9-7E15-6E4C-A4B0-668B18FA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587455"/>
            <a:ext cx="4241800" cy="2362200"/>
          </a:xfrm>
          <a:prstGeom prst="rect">
            <a:avLst/>
          </a:prstGeom>
        </p:spPr>
      </p:pic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2D1DB32C-D820-024F-A52B-C88FDBFA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8" y="1049582"/>
            <a:ext cx="11875484" cy="27155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MovieLens-10M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电影评分的数据集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数据集包括：电影的各方面信息，用户对电影的评分，用户对电影的分类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作者使用了“用户对电影评分”部分作为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user-item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二部图，即：如果有评分则认为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有关联；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使用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Satori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来构建该数据集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的知识图谱；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多模态信息来源：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下来的，而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是从点评网站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TMDB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下来的；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264E4A4D-1292-0241-A654-657076ED6B1E}"/>
              </a:ext>
            </a:extLst>
          </p:cNvPr>
          <p:cNvSpPr txBox="1">
            <a:spLocks/>
          </p:cNvSpPr>
          <p:nvPr/>
        </p:nvSpPr>
        <p:spPr>
          <a:xfrm>
            <a:off x="158258" y="3584831"/>
            <a:ext cx="11875484" cy="120718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Dianping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美团点评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餐厅的点评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的构建：直接使用美团的知识图谱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Meituan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菜品；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：用户评价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37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73339" y="277281"/>
            <a:ext cx="4722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2D1DB32C-D820-024F-A52B-C88FDBFA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50" y="1160564"/>
            <a:ext cx="9911165" cy="850900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Recall@k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召回率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DF2EC44-0823-6C41-BF7E-6F6FE0B92E3F}"/>
              </a:ext>
            </a:extLst>
          </p:cNvPr>
          <p:cNvSpPr txBox="1">
            <a:spLocks/>
          </p:cNvSpPr>
          <p:nvPr/>
        </p:nvSpPr>
        <p:spPr>
          <a:xfrm>
            <a:off x="527549" y="2189264"/>
            <a:ext cx="9911165" cy="85090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ndcg@k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衡量推荐项的顺序问题（理论上推荐指数越高的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排序应该越靠前）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77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56864" y="281363"/>
            <a:ext cx="337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Baselines</a:t>
            </a: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2D1DB32C-D820-024F-A52B-C88FDBFA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17" y="1308844"/>
            <a:ext cx="11003365" cy="2379647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NFM (2017) : SOTA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FM-based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：因子分解机，考虑特征间作用关系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CKE (2016) : CKG+CF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（协同过滤）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KGAT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(2019) 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KG+Attention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MMGCN (2019) : SOTA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多模态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</a:p>
        </p:txBody>
      </p:sp>
    </p:spTree>
    <p:extLst>
      <p:ext uri="{BB962C8B-B14F-4D97-AF65-F5344CB8AC3E}">
        <p14:creationId xmlns:p14="http://schemas.microsoft.com/office/powerpoint/2010/main" val="3845112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81578" y="268507"/>
            <a:ext cx="4377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E3F67-DBFC-D148-B929-072CC60D42F5}"/>
              </a:ext>
            </a:extLst>
          </p:cNvPr>
          <p:cNvSpPr/>
          <p:nvPr/>
        </p:nvSpPr>
        <p:spPr>
          <a:xfrm>
            <a:off x="337595" y="1085404"/>
            <a:ext cx="11516810" cy="1861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C745C-355E-E44E-8058-4B65FDDFB7BC}"/>
              </a:ext>
            </a:extLst>
          </p:cNvPr>
          <p:cNvSpPr/>
          <p:nvPr/>
        </p:nvSpPr>
        <p:spPr>
          <a:xfrm>
            <a:off x="337595" y="1085403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endParaRPr lang="en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629413"/>
            <a:ext cx="11186931" cy="1292979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000" dirty="0"/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传统因子分解机（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）交叉项由于计算复杂度的问题最多只能进行二阶交叉，而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使用神经网络替代二阶交叉函数，以达到更好的特征交叉效果。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C1C262D-3058-C740-9D6A-C0D7F499718C}"/>
              </a:ext>
            </a:extLst>
          </p:cNvPr>
          <p:cNvGrpSpPr/>
          <p:nvPr/>
        </p:nvGrpSpPr>
        <p:grpSpPr>
          <a:xfrm>
            <a:off x="667561" y="3103793"/>
            <a:ext cx="10450478" cy="3485700"/>
            <a:chOff x="667561" y="3029400"/>
            <a:chExt cx="10450478" cy="34857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7A77517-B65E-D142-98A8-72C03716C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500" y="3042111"/>
              <a:ext cx="5212539" cy="33464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4A4C51-3E56-B542-BEC9-9C78D9F3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861" y="5460989"/>
              <a:ext cx="3454400" cy="7239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B2C0CA4-E19C-FA4E-A981-1FBE9335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61" y="3562350"/>
              <a:ext cx="4699000" cy="7747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82CEA14-8482-2746-9806-306FFF41BF4F}"/>
                </a:ext>
              </a:extLst>
            </p:cNvPr>
            <p:cNvSpPr/>
            <p:nvPr/>
          </p:nvSpPr>
          <p:spPr>
            <a:xfrm>
              <a:off x="3352800" y="3429000"/>
              <a:ext cx="2120900" cy="908049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35A5310-B8CA-7143-8AA4-A5DD12FDB68E}"/>
                </a:ext>
              </a:extLst>
            </p:cNvPr>
            <p:cNvSpPr/>
            <p:nvPr/>
          </p:nvSpPr>
          <p:spPr>
            <a:xfrm>
              <a:off x="4230722" y="5573199"/>
              <a:ext cx="609600" cy="455099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DB29C646-BC57-D440-B82F-E9A2447989A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35522" y="4337049"/>
              <a:ext cx="0" cy="123615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8D3FDF5-3CB2-3C48-94BB-455BC04A297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4840322" y="5800748"/>
              <a:ext cx="1065178" cy="1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9BC9C46-3971-4047-8196-0E6E4543F4A0}"/>
                </a:ext>
              </a:extLst>
            </p:cNvPr>
            <p:cNvSpPr/>
            <p:nvPr/>
          </p:nvSpPr>
          <p:spPr>
            <a:xfrm>
              <a:off x="5905500" y="3029400"/>
              <a:ext cx="2933700" cy="3485700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486072-73F1-E04E-BF9D-766633BA257C}"/>
                </a:ext>
              </a:extLst>
            </p:cNvPr>
            <p:cNvSpPr txBox="1"/>
            <p:nvPr/>
          </p:nvSpPr>
          <p:spPr>
            <a:xfrm>
              <a:off x="1017622" y="4757048"/>
              <a:ext cx="3822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accent1"/>
                  </a:solidFill>
                </a:rPr>
                <a:t>使用神经网络替换二阶特征交叉项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8987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56864" y="293719"/>
            <a:ext cx="408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E3F67-DBFC-D148-B929-072CC60D42F5}"/>
              </a:ext>
            </a:extLst>
          </p:cNvPr>
          <p:cNvSpPr/>
          <p:nvPr/>
        </p:nvSpPr>
        <p:spPr>
          <a:xfrm>
            <a:off x="337595" y="1100032"/>
            <a:ext cx="11516810" cy="1836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C745C-355E-E44E-8058-4B65FDDFB7BC}"/>
              </a:ext>
            </a:extLst>
          </p:cNvPr>
          <p:cNvSpPr/>
          <p:nvPr/>
        </p:nvSpPr>
        <p:spPr>
          <a:xfrm>
            <a:off x="337595" y="1100032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Knowledge base Embedding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644042"/>
            <a:ext cx="11186931" cy="1292979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通过引入结构化知识，多模态信息来丰富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user-item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交互信息，但是没有讲多模态知识引入知识图谱。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36FA1-A1C1-C246-93CF-5659C886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52" y="2937021"/>
            <a:ext cx="7098094" cy="38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272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56864" y="302688"/>
            <a:ext cx="552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KGTA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E3F67-DBFC-D148-B929-072CC60D42F5}"/>
              </a:ext>
            </a:extLst>
          </p:cNvPr>
          <p:cNvSpPr/>
          <p:nvPr/>
        </p:nvSpPr>
        <p:spPr>
          <a:xfrm>
            <a:off x="337595" y="1075423"/>
            <a:ext cx="11516810" cy="1836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C745C-355E-E44E-8058-4B65FDDFB7BC}"/>
              </a:ext>
            </a:extLst>
          </p:cNvPr>
          <p:cNvSpPr/>
          <p:nvPr/>
        </p:nvSpPr>
        <p:spPr>
          <a:xfrm>
            <a:off x="337595" y="1075423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Attention Network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619433"/>
            <a:ext cx="11186931" cy="1292979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使用协同知识图谱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——CKE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来进行编码，同时引入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机制。以此来丰富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的交互信息。但是没有考虑将多模态信息引入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1B30A42-FE63-9D4F-99D2-D77A87CD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6" y="3042111"/>
            <a:ext cx="10698705" cy="33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9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多模态实体链接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69220" y="260946"/>
            <a:ext cx="296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MMGCN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E3F67-DBFC-D148-B929-072CC60D42F5}"/>
              </a:ext>
            </a:extLst>
          </p:cNvPr>
          <p:cNvSpPr/>
          <p:nvPr/>
        </p:nvSpPr>
        <p:spPr>
          <a:xfrm>
            <a:off x="337595" y="1071311"/>
            <a:ext cx="11516810" cy="1836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C745C-355E-E44E-8058-4B65FDDFB7BC}"/>
              </a:ext>
            </a:extLst>
          </p:cNvPr>
          <p:cNvSpPr/>
          <p:nvPr/>
        </p:nvSpPr>
        <p:spPr>
          <a:xfrm>
            <a:off x="337595" y="1071311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 Network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615321"/>
            <a:ext cx="11186931" cy="1292979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多模态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，为每个模态建立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user-item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交互图，使用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，最终将多模态网络进行融合。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CE326B-6756-5846-B84E-6C378068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75" y="2908300"/>
            <a:ext cx="868405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69220" y="273501"/>
            <a:ext cx="593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" altLang="zh-C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54" y="981387"/>
            <a:ext cx="11186931" cy="719190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All the Methods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B8C918-DEE1-494F-9698-59726DE4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23" y="1896370"/>
            <a:ext cx="6050792" cy="3090810"/>
          </a:xfrm>
          <a:prstGeom prst="rect">
            <a:avLst/>
          </a:prstGeom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53EA4CE-97E0-1641-8A48-FD7AD7F670DF}"/>
              </a:ext>
            </a:extLst>
          </p:cNvPr>
          <p:cNvSpPr txBox="1">
            <a:spLocks/>
          </p:cNvSpPr>
          <p:nvPr/>
        </p:nvSpPr>
        <p:spPr>
          <a:xfrm>
            <a:off x="2967851" y="5182973"/>
            <a:ext cx="6243938" cy="46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performance of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8208366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022217"/>
            <a:ext cx="11186931" cy="719190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Modalities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53EA4CE-97E0-1641-8A48-FD7AD7F670DF}"/>
              </a:ext>
            </a:extLst>
          </p:cNvPr>
          <p:cNvSpPr txBox="1">
            <a:spLocks/>
          </p:cNvSpPr>
          <p:nvPr/>
        </p:nvSpPr>
        <p:spPr>
          <a:xfrm>
            <a:off x="3126087" y="5014956"/>
            <a:ext cx="5725470" cy="1104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recommendation: effect of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modali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ties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Dianping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7AB68C-6BBC-7F46-B4D0-15DBCD25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60" y="1782237"/>
            <a:ext cx="6546594" cy="32327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901849-959D-994B-8B97-3C13960D11E0}"/>
              </a:ext>
            </a:extLst>
          </p:cNvPr>
          <p:cNvSpPr txBox="1"/>
          <p:nvPr/>
        </p:nvSpPr>
        <p:spPr>
          <a:xfrm>
            <a:off x="1369220" y="273501"/>
            <a:ext cx="593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" altLang="zh-C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35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71" y="981387"/>
            <a:ext cx="11186931" cy="719190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Model Depth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53EA4CE-97E0-1641-8A48-FD7AD7F670DF}"/>
              </a:ext>
            </a:extLst>
          </p:cNvPr>
          <p:cNvSpPr txBox="1">
            <a:spLocks/>
          </p:cNvSpPr>
          <p:nvPr/>
        </p:nvSpPr>
        <p:spPr>
          <a:xfrm>
            <a:off x="2526804" y="4749146"/>
            <a:ext cx="7138392" cy="719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recommendation: effect of model depth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47092-41FC-D94B-949D-723C5376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41" y="1679886"/>
            <a:ext cx="7138393" cy="3067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08A2BE-B45D-4746-B1D0-729B709E7964}"/>
              </a:ext>
            </a:extLst>
          </p:cNvPr>
          <p:cNvSpPr txBox="1"/>
          <p:nvPr/>
        </p:nvSpPr>
        <p:spPr>
          <a:xfrm>
            <a:off x="1369220" y="273501"/>
            <a:ext cx="593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" altLang="zh-C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249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619710D-006C-114B-95F3-E5D39C61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981387"/>
            <a:ext cx="11186931" cy="719190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Combination Layers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53EA4CE-97E0-1641-8A48-FD7AD7F670DF}"/>
              </a:ext>
            </a:extLst>
          </p:cNvPr>
          <p:cNvSpPr txBox="1">
            <a:spLocks/>
          </p:cNvSpPr>
          <p:nvPr/>
        </p:nvSpPr>
        <p:spPr>
          <a:xfrm>
            <a:off x="2119580" y="4312755"/>
            <a:ext cx="7952839" cy="719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recommendation: effect of combination layers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0A0B46-D918-5245-B829-46D72CAE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33" y="2258960"/>
            <a:ext cx="8740210" cy="20537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BA1EFB-31CF-1944-AF68-76B1C11C498C}"/>
              </a:ext>
            </a:extLst>
          </p:cNvPr>
          <p:cNvSpPr txBox="1"/>
          <p:nvPr/>
        </p:nvSpPr>
        <p:spPr>
          <a:xfrm>
            <a:off x="1369220" y="273501"/>
            <a:ext cx="593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" altLang="zh-C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4504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E989A3A-FC8A-45DB-A41F-43DB53B6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236916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B2D10D-6E35-463F-AEB8-4DD9FF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152303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925796-735D-4550-8041-4B4F1644A1C4}"/>
              </a:ext>
            </a:extLst>
          </p:cNvPr>
          <p:cNvGrpSpPr/>
          <p:nvPr/>
        </p:nvGrpSpPr>
        <p:grpSpPr bwMode="auto">
          <a:xfrm>
            <a:off x="2862897" y="1489954"/>
            <a:ext cx="640080" cy="638175"/>
            <a:chOff x="0" y="0"/>
            <a:chExt cx="403" cy="402"/>
          </a:xfrm>
        </p:grpSpPr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D1F61072-CB84-46B1-BD75-6DA451F9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D3E3C5A-6742-490E-9E11-09361F05BF45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0" name="未知">
                <a:extLst>
                  <a:ext uri="{FF2B5EF4-FFF2-40B4-BE49-F238E27FC236}">
                    <a16:creationId xmlns:a16="http://schemas.microsoft.com/office/drawing/2014/main" id="{18BC182C-3176-4003-8B50-C2539F66C08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AEBD9F95-EF91-47AE-BA52-C663703D0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3D50C96E-891D-4866-91C4-2424308E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C3DB84A2-E8AB-4986-898C-CA5BA1C49F55}"/>
              </a:ext>
            </a:extLst>
          </p:cNvPr>
          <p:cNvGrpSpPr/>
          <p:nvPr/>
        </p:nvGrpSpPr>
        <p:grpSpPr bwMode="auto">
          <a:xfrm>
            <a:off x="2862897" y="2327519"/>
            <a:ext cx="640080" cy="638175"/>
            <a:chOff x="0" y="0"/>
            <a:chExt cx="403" cy="402"/>
          </a:xfrm>
        </p:grpSpPr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7C93E6CA-C220-4A9F-ABD3-BB8FA9341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E829B9AE-B45A-4E74-81BA-5280B8E425D6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6" name="未知">
                <a:extLst>
                  <a:ext uri="{FF2B5EF4-FFF2-40B4-BE49-F238E27FC236}">
                    <a16:creationId xmlns:a16="http://schemas.microsoft.com/office/drawing/2014/main" id="{C8093343-39A3-4BD1-B4E4-07369C4302A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8">
                <a:extLst>
                  <a:ext uri="{FF2B5EF4-FFF2-40B4-BE49-F238E27FC236}">
                    <a16:creationId xmlns:a16="http://schemas.microsoft.com/office/drawing/2014/main" id="{E769EC47-0910-4F31-9DE9-04B315380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35354DE-D2A8-4958-93E9-28D285B54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18" name="AutoShape 3">
            <a:extLst>
              <a:ext uri="{FF2B5EF4-FFF2-40B4-BE49-F238E27FC236}">
                <a16:creationId xmlns:a16="http://schemas.microsoft.com/office/drawing/2014/main" id="{322DA609-4985-4204-8FBD-146602A2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2" y="3244064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D756B6E-C164-4120-BC3C-0D14CBEBC324}"/>
              </a:ext>
            </a:extLst>
          </p:cNvPr>
          <p:cNvGrpSpPr/>
          <p:nvPr/>
        </p:nvGrpSpPr>
        <p:grpSpPr bwMode="auto">
          <a:xfrm>
            <a:off x="2858240" y="3194273"/>
            <a:ext cx="640080" cy="638175"/>
            <a:chOff x="0" y="0"/>
            <a:chExt cx="403" cy="402"/>
          </a:xfrm>
        </p:grpSpPr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E38E22F-BBFC-42A4-94FD-E244B272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C70F650C-9000-419C-B313-D8EAF8773242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23" name="未知">
                <a:extLst>
                  <a:ext uri="{FF2B5EF4-FFF2-40B4-BE49-F238E27FC236}">
                    <a16:creationId xmlns:a16="http://schemas.microsoft.com/office/drawing/2014/main" id="{F811BA46-47D2-4BEC-BBE1-3090E2D86AE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74B4921F-3137-4923-8356-829F5AD13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4D91DE0A-CBB4-4CD6-A7C1-70A05710A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F6107AE2-1163-4BD3-952D-13C4C098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5" y="409381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91533DA-D3D2-43FC-87DB-3E652D1EDDDF}"/>
              </a:ext>
            </a:extLst>
          </p:cNvPr>
          <p:cNvGrpSpPr/>
          <p:nvPr/>
        </p:nvGrpSpPr>
        <p:grpSpPr bwMode="auto">
          <a:xfrm>
            <a:off x="2872640" y="4043012"/>
            <a:ext cx="640080" cy="638175"/>
            <a:chOff x="0" y="0"/>
            <a:chExt cx="403" cy="402"/>
          </a:xfrm>
        </p:grpSpPr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74C87F99-AD9A-445C-9FF1-96393CB8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AD23392D-04A8-4603-A49F-636B2050B0B8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0" name="未知">
                <a:extLst>
                  <a:ext uri="{FF2B5EF4-FFF2-40B4-BE49-F238E27FC236}">
                    <a16:creationId xmlns:a16="http://schemas.microsoft.com/office/drawing/2014/main" id="{1F9DDF5A-7A3B-4744-9257-5D892EEB4E3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B5711ED5-22F7-49AF-902F-174656406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563F9B2F-4792-4C7E-B69F-07B9BA64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168A3311-B526-467E-AC03-40EA5EFA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4950407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E798D47-AFED-4C27-AC63-2786F2495CA0}"/>
              </a:ext>
            </a:extLst>
          </p:cNvPr>
          <p:cNvGrpSpPr/>
          <p:nvPr/>
        </p:nvGrpSpPr>
        <p:grpSpPr bwMode="auto">
          <a:xfrm>
            <a:off x="2862897" y="4903606"/>
            <a:ext cx="640080" cy="638175"/>
            <a:chOff x="0" y="0"/>
            <a:chExt cx="403" cy="402"/>
          </a:xfrm>
        </p:grpSpPr>
        <p:sp>
          <p:nvSpPr>
            <p:cNvPr id="34" name="AutoShape 16">
              <a:extLst>
                <a:ext uri="{FF2B5EF4-FFF2-40B4-BE49-F238E27FC236}">
                  <a16:creationId xmlns:a16="http://schemas.microsoft.com/office/drawing/2014/main" id="{7C502B35-C32C-4EA8-8BD5-F4849330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24AD87F-E1BB-4357-89AB-8ECC6880B561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7" name="未知">
                <a:extLst>
                  <a:ext uri="{FF2B5EF4-FFF2-40B4-BE49-F238E27FC236}">
                    <a16:creationId xmlns:a16="http://schemas.microsoft.com/office/drawing/2014/main" id="{AEC4DC56-5274-4D98-93CB-C77D9D9188E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E7C1CBF4-3C81-45D5-900B-2B6BDE4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B8B92F89-931A-4971-950E-110E4942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71E05BD-06A4-6249-B3F1-1A93B2ACA6F7}"/>
              </a:ext>
            </a:extLst>
          </p:cNvPr>
          <p:cNvSpPr txBox="1"/>
          <p:nvPr/>
        </p:nvSpPr>
        <p:spPr>
          <a:xfrm>
            <a:off x="1405040" y="238882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549285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56864" y="284815"/>
            <a:ext cx="593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2FBB75-3637-3248-BB05-AE09162D1B3F}"/>
              </a:ext>
            </a:extLst>
          </p:cNvPr>
          <p:cNvSpPr/>
          <p:nvPr/>
        </p:nvSpPr>
        <p:spPr>
          <a:xfrm>
            <a:off x="337595" y="1338690"/>
            <a:ext cx="11516810" cy="4455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33E2A5-0F70-B94C-A4F6-0F892E662328}"/>
              </a:ext>
            </a:extLst>
          </p:cNvPr>
          <p:cNvSpPr/>
          <p:nvPr/>
        </p:nvSpPr>
        <p:spPr>
          <a:xfrm>
            <a:off x="337595" y="1338690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40901DE2-54F8-FA43-9C18-E73335C55B69}"/>
              </a:ext>
            </a:extLst>
          </p:cNvPr>
          <p:cNvSpPr txBox="1">
            <a:spLocks/>
          </p:cNvSpPr>
          <p:nvPr/>
        </p:nvSpPr>
        <p:spPr>
          <a:xfrm>
            <a:off x="502534" y="1882700"/>
            <a:ext cx="11186931" cy="3594089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the first work to in introduce a multi-modal knowledge graph into a recommendation system.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new MKGAT model, which employs information propagation on the multi-modal knowledge graph, to obtain better entity embedding for recommendation.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represents an initial attempt to explore the use of multi-modal knowledge graphs in recommendation systems.</a:t>
            </a:r>
          </a:p>
        </p:txBody>
      </p:sp>
    </p:spTree>
    <p:extLst>
      <p:ext uri="{BB962C8B-B14F-4D97-AF65-F5344CB8AC3E}">
        <p14:creationId xmlns:p14="http://schemas.microsoft.com/office/powerpoint/2010/main" val="16793943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EDF282-BD77-47D8-9D5C-4A3662D64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MoQA</a:t>
            </a:r>
            <a:r>
              <a:rPr lang="en-US" altLang="zh-CN" sz="6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br>
              <a:rPr lang="en-US" altLang="zh-CN" sz="6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6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一种多模态问答体系结构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C25DEB1-96D6-4CCA-8063-6D894F988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646" y="4236183"/>
            <a:ext cx="8182708" cy="9992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汇报人：许伟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指导老师：刘炜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D16DDC-83DB-4D92-99F5-E30F41B0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dirty="0"/>
              <a:t>汇报时间：</a:t>
            </a:r>
            <a:r>
              <a:rPr lang="en-US" altLang="zh-CN" dirty="0"/>
              <a:t>2021/10/20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5F916-F51C-4CF4-8ADB-238AA9AC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940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B4A9EF-2802-4906-BAFF-DA416F5F64AD}"/>
              </a:ext>
            </a:extLst>
          </p:cNvPr>
          <p:cNvSpPr txBox="1"/>
          <p:nvPr/>
        </p:nvSpPr>
        <p:spPr>
          <a:xfrm>
            <a:off x="1517166" y="1498571"/>
            <a:ext cx="8744917" cy="36933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15 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届欧洲计算机视觉会议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(ECCV)   2018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8-14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Author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Monica 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Haurilet</a:t>
            </a: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Ziad Al-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Halah</a:t>
            </a: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Rainer 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Stiefelhagen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德国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卡尔斯鲁厄理工学院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人机交互计算机视觉实验室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（欧洲顶尖理工大学）</a:t>
            </a:r>
          </a:p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78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B9D147-3FDD-466B-820B-11307DF338AB}"/>
              </a:ext>
            </a:extLst>
          </p:cNvPr>
          <p:cNvSpPr/>
          <p:nvPr/>
        </p:nvSpPr>
        <p:spPr>
          <a:xfrm>
            <a:off x="1069510" y="1141621"/>
            <a:ext cx="100529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多模态机器理解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(M3C) 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处理从多种模态（例如图形、图表和文本）中提取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知识。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教科书问答（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TQA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）侧重于基于学校课程的问题，其中文本和图表是从教科书中提取的。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问题的子集不能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仅仅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基于图表来回答，而是需要对周围文本的外部知识。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提出了</a:t>
            </a:r>
            <a:r>
              <a:rPr lang="zh-CN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一种新颖的深度模型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，该模型能够在问答任务的背景下处理不同的知识模式。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TQA 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中遇到的三种不同的信息表示：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从图像中学习的视觉表示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图表的图形表示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和从随附文本中学习的基于语言的表示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00824C0D-FE8B-4853-A0F9-1974EA2D6AFE}"/>
              </a:ext>
            </a:extLst>
          </p:cNvPr>
          <p:cNvGraphicFramePr>
            <a:graphicFrameLocks noGrp="1"/>
          </p:cNvGraphicFramePr>
          <p:nvPr/>
        </p:nvGraphicFramePr>
        <p:xfrm>
          <a:off x="904131" y="4742607"/>
          <a:ext cx="10383737" cy="150315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12039">
                  <a:extLst>
                    <a:ext uri="{9D8B030D-6E8A-4147-A177-3AD203B41FA5}">
                      <a16:colId xmlns:a16="http://schemas.microsoft.com/office/drawing/2014/main" val="94145060"/>
                    </a:ext>
                  </a:extLst>
                </a:gridCol>
                <a:gridCol w="8671698">
                  <a:extLst>
                    <a:ext uri="{9D8B030D-6E8A-4147-A177-3AD203B41FA5}">
                      <a16:colId xmlns:a16="http://schemas.microsoft.com/office/drawing/2014/main" val="395705006"/>
                    </a:ext>
                  </a:extLst>
                </a:gridCol>
              </a:tblGrid>
              <a:tr h="152293"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模型评估方式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包含来自六年级材料的文本和图表的</a:t>
                      </a:r>
                      <a:r>
                        <a:rPr lang="en-US" altLang="zh-CN" sz="18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TQA </a:t>
                      </a:r>
                      <a:r>
                        <a:rPr lang="zh-CN" altLang="zh-CN" sz="18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  <a:endParaRPr lang="en-US" altLang="zh-CN" sz="18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54127"/>
                  </a:ext>
                </a:extLst>
              </a:tr>
              <a:tr h="285218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该</a:t>
                      </a:r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模型获得了</a:t>
                      </a:r>
                      <a:r>
                        <a:rPr lang="zh-CN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与最先进技术相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的竞争结果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57422"/>
                  </a:ext>
                </a:extLst>
              </a:tr>
              <a:tr h="371265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存在缺陷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模型与</a:t>
                      </a:r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人类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表现</a:t>
                      </a:r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相比，仍然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存在明显的性能差距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43751"/>
                  </a:ext>
                </a:extLst>
              </a:tr>
              <a:tr h="400368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应对方式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讨论模型缺点，通过探索模型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存在</a:t>
                      </a:r>
                      <a:r>
                        <a:rPr lang="zh-CN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错误的分布来说明与人类表现存在巨大差距的原因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9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68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四、多模态实体链接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2778760"/>
            <a:ext cx="8319135" cy="3815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0905" y="1120775"/>
            <a:ext cx="9889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实体链接（Entity Linking，EL）是指将从文本中抽取的实体对象链接到知识库中对应的实体对象。实体链接的基本思想是首先根据给定的实体名称，从知识库中选择一组候选实体对象，然后根据相似度将实体链接到正确的实体对象。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C30949-4368-4D0E-9E8C-3C693C4AC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研究概述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相关工作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研究方法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评价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深度分析及总结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9DE570-29D2-4FA8-B4DD-9075723D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8511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一、研究概述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42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一、研究概述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122</a:t>
            </a:fld>
            <a:endParaRPr lang="zh-CN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8FDB8B-5723-437D-BBAF-BC8AD162E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0"/>
          <a:stretch/>
        </p:blipFill>
        <p:spPr bwMode="auto">
          <a:xfrm>
            <a:off x="1119866" y="4001361"/>
            <a:ext cx="3615355" cy="23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CE244C-D5A4-4925-8E37-857468F56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" b="9923"/>
          <a:stretch/>
        </p:blipFill>
        <p:spPr bwMode="auto">
          <a:xfrm>
            <a:off x="1085360" y="1195780"/>
            <a:ext cx="3632608" cy="22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05C41C-5BC7-4D47-820A-6B41F217F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311" y="1738745"/>
            <a:ext cx="5257798" cy="36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8DF6BE0C-D0CB-46F0-AB69-47B11D07431E}"/>
              </a:ext>
            </a:extLst>
          </p:cNvPr>
          <p:cNvSpPr/>
          <p:nvPr/>
        </p:nvSpPr>
        <p:spPr bwMode="auto">
          <a:xfrm>
            <a:off x="2479963" y="3428999"/>
            <a:ext cx="304800" cy="57236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E1D0BB7F-95D4-486C-A39E-62D7358F11EB}"/>
              </a:ext>
            </a:extLst>
          </p:cNvPr>
          <p:cNvSpPr/>
          <p:nvPr/>
        </p:nvSpPr>
        <p:spPr bwMode="auto">
          <a:xfrm rot="14130339">
            <a:off x="5274526" y="3964364"/>
            <a:ext cx="475329" cy="13734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一、研究概述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62A499-C3E3-4D75-8263-2A7144303E3A}"/>
              </a:ext>
            </a:extLst>
          </p:cNvPr>
          <p:cNvSpPr txBox="1"/>
          <p:nvPr/>
        </p:nvSpPr>
        <p:spPr>
          <a:xfrm>
            <a:off x="3942236" y="4485669"/>
            <a:ext cx="4307527" cy="351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包含来自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TQA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数据集中的相应问题的示例图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EE8123-944D-44D0-9140-2B3081C4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866" y="1561909"/>
            <a:ext cx="8039513" cy="29656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1215114-F134-406E-B1D0-22874F8D4227}"/>
              </a:ext>
            </a:extLst>
          </p:cNvPr>
          <p:cNvSpPr txBox="1"/>
          <p:nvPr/>
        </p:nvSpPr>
        <p:spPr>
          <a:xfrm>
            <a:off x="1277889" y="4926174"/>
            <a:ext cx="93854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在这项工作中，我们比较了模型的不同知识表示：</a:t>
            </a:r>
            <a:endParaRPr lang="en-US" altLang="zh-CN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）基于文本的模型</a:t>
            </a:r>
            <a:endParaRPr lang="en-US" altLang="zh-CN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）基于图像的模型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基于图的表示</a:t>
            </a:r>
            <a:endParaRPr lang="en-US" altLang="zh-CN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861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138"/>
            <a:ext cx="10515600" cy="2852737"/>
          </a:xfrm>
        </p:spPr>
        <p:txBody>
          <a:bodyPr/>
          <a:lstStyle/>
          <a:p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二、相关工作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002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二、相关工作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60D795-D23F-4362-A3C9-1C6EE3132C02}"/>
              </a:ext>
            </a:extLst>
          </p:cNvPr>
          <p:cNvSpPr txBox="1"/>
          <p:nvPr/>
        </p:nvSpPr>
        <p:spPr>
          <a:xfrm>
            <a:off x="786579" y="1150965"/>
            <a:ext cx="9777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视觉问题回答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各种主题将语言与自然图像相结合，如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为图像配字幕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0E09DD-A8DD-4700-8FBB-57F7ED9D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23" y="1655389"/>
            <a:ext cx="7168753" cy="44757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7175AA-73DC-467A-B22D-C944015E37BB}"/>
              </a:ext>
            </a:extLst>
          </p:cNvPr>
          <p:cNvSpPr txBox="1"/>
          <p:nvPr/>
        </p:nvSpPr>
        <p:spPr>
          <a:xfrm>
            <a:off x="6399395" y="6077247"/>
            <a:ext cx="56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引用：</a:t>
            </a:r>
            <a:r>
              <a:rPr lang="en-US" altLang="zh-CN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Xu, K., et al.: Show, attend and tell: neural image caption generation with visual attention. In: International Conference on Machine Learning, pp. 2048–2057 (2015)</a:t>
            </a:r>
            <a:endParaRPr lang="zh-CN" altLang="zh-CN" sz="1600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42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二、相关工作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77F5C7-6910-4554-863B-D926AC25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00" y="1326013"/>
            <a:ext cx="7245800" cy="45686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32DE5C-9805-4F53-BCE6-CB21750CB14E}"/>
              </a:ext>
            </a:extLst>
          </p:cNvPr>
          <p:cNvSpPr txBox="1"/>
          <p:nvPr/>
        </p:nvSpPr>
        <p:spPr>
          <a:xfrm>
            <a:off x="764527" y="1075322"/>
            <a:ext cx="6202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错误案例</a:t>
            </a:r>
            <a:endParaRPr lang="zh-CN" altLang="zh-CN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C99EF5-0B53-464B-AC0E-5C5CF922C75A}"/>
              </a:ext>
            </a:extLst>
          </p:cNvPr>
          <p:cNvSpPr txBox="1"/>
          <p:nvPr/>
        </p:nvSpPr>
        <p:spPr>
          <a:xfrm>
            <a:off x="6399395" y="6077247"/>
            <a:ext cx="56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引用：</a:t>
            </a:r>
            <a:r>
              <a:rPr lang="en-US" altLang="zh-CN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Xu, K., et al.: Show, attend and tell: neural image caption generation with visual attention. In: International Conference on Machine Learning, pp. 2048–2057 (2015)</a:t>
            </a:r>
            <a:endParaRPr lang="zh-CN" altLang="zh-CN" sz="1600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529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二、相关工作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218D60-2D99-4400-8176-60E5871859A9}"/>
              </a:ext>
            </a:extLst>
          </p:cNvPr>
          <p:cNvSpPr txBox="1"/>
          <p:nvPr/>
        </p:nvSpPr>
        <p:spPr>
          <a:xfrm>
            <a:off x="1236377" y="1089164"/>
            <a:ext cx="98634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视觉问题回答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(VQA)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同时获得一个图像和一个问题，并产生一个答案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优势：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大量可用的数据集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DAQUAR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COCO-QA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FM-IQA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VQA-real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已发布的模型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用于视觉问答的问题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引导混合卷积模型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存在缺陷：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识别率仍然远非人类的表现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大多数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模型不考虑自然图像中的对象实例的结构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因为大多数问题针对的是单个对象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缺少对图像中知识结构的把控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879B87-4BEA-45C1-9EA2-28ABF5D33061}"/>
              </a:ext>
            </a:extLst>
          </p:cNvPr>
          <p:cNvSpPr txBox="1"/>
          <p:nvPr/>
        </p:nvSpPr>
        <p:spPr>
          <a:xfrm>
            <a:off x="1270000" y="3847548"/>
            <a:ext cx="9829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Textbook QA.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TQA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教科书问答</a:t>
            </a:r>
          </a:p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相比，教科书问答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(TQA)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任务处理不同类型的图像：教科书插图，如表，图和图表。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此类图形比自然图像更具结构性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，因为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组件之间的关系对于回答问题更重要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虽然表格是结构元素，以特定方式组合和排序其条目（主要是文本），但图表可以具有更多类型的关系（例如基于位置的动物之间的“进食”关系）。</a:t>
            </a:r>
            <a:endParaRPr lang="en-US" altLang="zh-CN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TQA</a:t>
            </a:r>
            <a:r>
              <a:rPr lang="zh-CN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数据集包含了关于图表和文本的问题</a:t>
            </a:r>
            <a:r>
              <a:rPr lang="zh-CN" altLang="en-US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zh-CN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任务特别具有挑战性，因为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模型必须决定从哪里提取相关信息回答这个问题</a:t>
            </a:r>
            <a:r>
              <a:rPr lang="zh-CN" altLang="zh-CN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422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三、研究方法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9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978023-44A0-4069-8BEC-AB7CD14E49C8}"/>
                  </a:ext>
                </a:extLst>
              </p:cNvPr>
              <p:cNvSpPr txBox="1"/>
              <p:nvPr/>
            </p:nvSpPr>
            <p:spPr>
              <a:xfrm>
                <a:off x="1427934" y="1280743"/>
                <a:ext cx="83784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给定教科书课的知识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(a set of sentences </a:t>
                </a:r>
                <a:r>
                  <a:rPr lang="en-US" altLang="zh-CN" sz="20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a set of nodes </a:t>
                </a:r>
                <a:r>
                  <a:rPr lang="en-US" altLang="zh-CN" sz="20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 </a:t>
                </a:r>
                <a:r>
                  <a:rPr lang="en-US" altLang="zh-CN" sz="20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 a global image representation </a:t>
                </a:r>
                <a:r>
                  <a:rPr lang="en-US" altLang="zh-CN" sz="20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和问题</a:t>
                </a:r>
                <a14:m>
                  <m:oMath xmlns:m="http://schemas.openxmlformats.org/officeDocument/2006/math">
                    <m:r>
                      <a:rPr lang="en-US" altLang="zh-CN" sz="2000" i="1" kern="100" dirty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的嵌入，</a:t>
                </a:r>
                <a:r>
                  <a:rPr lang="zh-CN" altLang="zh-CN" sz="20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从一组答案中选择正确的答案 </a:t>
                </a:r>
                <a:r>
                  <a:rPr lang="en-US" altLang="zh-CN" sz="200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00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{Ai}</a:t>
                </a:r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978023-44A0-4069-8BEC-AB7CD14E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34" y="1280743"/>
                <a:ext cx="8378420" cy="707886"/>
              </a:xfrm>
              <a:prstGeom prst="rect">
                <a:avLst/>
              </a:prstGeom>
              <a:blipFill>
                <a:blip r:embed="rId3"/>
                <a:stretch>
                  <a:fillRect l="-727" t="-6034" r="-101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8880338-0FE5-46EF-A1E5-4B4803D04DD5}"/>
              </a:ext>
            </a:extLst>
          </p:cNvPr>
          <p:cNvSpPr txBox="1"/>
          <p:nvPr/>
        </p:nvSpPr>
        <p:spPr>
          <a:xfrm>
            <a:off x="862190" y="19486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Approach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8A259D-727E-4316-AA67-5AE6C695652B}"/>
                  </a:ext>
                </a:extLst>
              </p:cNvPr>
              <p:cNvSpPr txBox="1"/>
              <p:nvPr/>
            </p:nvSpPr>
            <p:spPr>
              <a:xfrm>
                <a:off x="1427934" y="2340226"/>
                <a:ext cx="9186431" cy="1681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对于每个问题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中都有一组支持句子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，这将有助于验证每个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zh-CN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对的正确性。</a:t>
                </a:r>
                <a:endPara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基于文本的方法包括两个主要步骤：</a:t>
                </a:r>
                <a:endPara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）为给定的问题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中选择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个支持的句子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节点。</a:t>
                </a:r>
                <a:endPara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）基于</a:t>
                </a:r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(Q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kern="100">
                            <a:latin typeface="Cambria Math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，验证每个答案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𝐴𝑖</m:t>
                    </m:r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∈ </m:t>
                    </m:r>
                    <m:r>
                      <a:rPr lang="en-US" altLang="zh-CN" sz="2000" kern="100">
                        <a:latin typeface="Cambria Math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的正确性。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8A259D-727E-4316-AA67-5AE6C6956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34" y="2340226"/>
                <a:ext cx="9186431" cy="1681358"/>
              </a:xfrm>
              <a:prstGeom prst="rect">
                <a:avLst/>
              </a:prstGeom>
              <a:blipFill>
                <a:blip r:embed="rId4"/>
                <a:stretch>
                  <a:fillRect l="-664" t="-2536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3652C3C-2A14-4CF5-B3FB-39D17760EBFE}"/>
              </a:ext>
            </a:extLst>
          </p:cNvPr>
          <p:cNvSpPr txBox="1"/>
          <p:nvPr/>
        </p:nvSpPr>
        <p:spPr>
          <a:xfrm>
            <a:off x="862190" y="39974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Supporting Nodes and Supporting Sentences.</a:t>
            </a:r>
            <a:endParaRPr lang="zh-CN" altLang="zh-CN" sz="2000" b="1" kern="1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A20F382-C6F7-4C70-87BF-B345F3F48D5E}"/>
                  </a:ext>
                </a:extLst>
              </p:cNvPr>
              <p:cNvSpPr txBox="1"/>
              <p:nvPr/>
            </p:nvSpPr>
            <p:spPr>
              <a:xfrm>
                <a:off x="1427934" y="4428673"/>
                <a:ext cx="9186431" cy="196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∈</m:t>
                    </m:r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𝐾</m:t>
                    </m:r>
                  </m:oMath>
                </a14:m>
                <a:r>
                  <a:rPr lang="zh-CN" altLang="zh-CN" sz="20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，我们计算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𝑣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𝑄</m:t>
                    </m:r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𝑣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，然后，选择在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中最相似的前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个知识信息。给出支持句子</a:t>
                </a:r>
                <a:r>
                  <a:rPr lang="en-US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节点和问题，我们使用</a:t>
                </a:r>
                <a:r>
                  <a:rPr lang="zh-CN" altLang="en-US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后续图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中所示的</a:t>
                </a:r>
                <a:r>
                  <a:rPr lang="en-US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CNN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来验证每个可用的答案。</a:t>
                </a:r>
                <a:endParaRPr lang="zh-CN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kern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zh-CN" sz="20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是一个句子编码函数（如递归神经网络）</a:t>
                </a:r>
                <a:endParaRPr lang="en-US" altLang="zh-CN" sz="2000" kern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是一个相似度度量（如余弦相似度）</a:t>
                </a:r>
                <a:endParaRPr lang="en-US" altLang="zh-CN" sz="2000" kern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A20F382-C6F7-4C70-87BF-B345F3F4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34" y="4428673"/>
                <a:ext cx="9186431" cy="1963679"/>
              </a:xfrm>
              <a:prstGeom prst="rect">
                <a:avLst/>
              </a:prstGeom>
              <a:blipFill>
                <a:blip r:embed="rId5"/>
                <a:stretch>
                  <a:fillRect l="-664" t="-2477" r="-730" b="-3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4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四、多模态实体链接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33665" y="2058035"/>
            <a:ext cx="29857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对于社交媒体的文本，如朋友圈，长度短（周围词提供的上下文非常有限）并且含有很多噪声，很难使用传统的方法进行处理。我们需要结合额外的视觉上下文来进行理解。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1434465"/>
            <a:ext cx="6622415" cy="480187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C27E74-881D-4AF3-B478-66D25024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3" y="1335512"/>
            <a:ext cx="9803808" cy="421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40822" y="5733576"/>
                <a:ext cx="9244149" cy="987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𝑚𝑎𝑝𝑝𝑖𝑛𝑔</m:t>
                    </m:r>
                    <m:d>
                      <m:d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𝑄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 ,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𝑄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·</m:t>
                            </m:r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𝑄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 · 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·</m:t>
                            </m:r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, </m:t>
                        </m:r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𝑄</m:t>
                        </m:r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 ·</m:t>
                        </m:r>
                        <m:sSub>
                          <m:sSubPr>
                            <m:ctrlPr>
                              <a:rPr lang="zh-CN" altLang="zh-CN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·</m:t>
                            </m:r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endParaRPr lang="en-US" altLang="zh-CN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zh-CN" altLang="zh-CN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使用全连接层</a:t>
                </a:r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𝑓𝑐</m:t>
                    </m:r>
                  </m:oMath>
                </a14:m>
                <a:r>
                  <a:rPr lang="zh-CN" altLang="zh-CN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分别对</a:t>
                </a:r>
                <a14:m>
                  <m:oMath xmlns:m="http://schemas.openxmlformats.org/officeDocument/2006/math">
                    <m:r>
                      <a:rPr lang="zh-CN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（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𝑓𝑐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𝑄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、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𝑓𝑐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、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𝑓𝑐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）</m:t>
                    </m:r>
                    <m:r>
                      <a:rPr lang="zh-CN" altLang="en-US" i="1" kern="0">
                        <a:latin typeface="Cambria Math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三者之一</m:t>
                    </m:r>
                  </m:oMath>
                </a14:m>
                <a:r>
                  <a:rPr lang="zh-CN" altLang="zh-CN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进行编码</a:t>
                </a:r>
                <a:endParaRPr lang="en-US" altLang="zh-CN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zh-CN" altLang="en-US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分流</a:t>
                </a:r>
                <a:endParaRPr lang="en-US" altLang="zh-CN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22" y="5733576"/>
                <a:ext cx="9244149" cy="987899"/>
              </a:xfrm>
              <a:prstGeom prst="rect">
                <a:avLst/>
              </a:prstGeom>
              <a:blipFill>
                <a:blip r:embed="rId4"/>
                <a:stretch>
                  <a:fillRect l="-461" t="-617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516918" y="5465319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>
                <a:ea typeface="宋体" charset="-122"/>
                <a:cs typeface="宋体" charset="-122"/>
              </a:rPr>
              <a:t>图像</a:t>
            </a:r>
            <a:r>
              <a:rPr lang="en-US" altLang="zh-CN" kern="0" dirty="0">
                <a:ea typeface="宋体" charset="-122"/>
                <a:cs typeface="宋体" charset="-122"/>
              </a:rPr>
              <a:t>+</a:t>
            </a:r>
            <a:r>
              <a:rPr lang="zh-CN" altLang="zh-CN" kern="0" dirty="0">
                <a:ea typeface="宋体" charset="-122"/>
                <a:cs typeface="宋体" charset="-122"/>
              </a:rPr>
              <a:t>文本深度神经模型的体系结构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073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2DA865-FFEE-474F-B6A8-ABC729841B31}"/>
                  </a:ext>
                </a:extLst>
              </p:cNvPr>
              <p:cNvSpPr txBox="1"/>
              <p:nvPr/>
            </p:nvSpPr>
            <p:spPr>
              <a:xfrm>
                <a:off x="967153" y="1162594"/>
                <a:ext cx="10386647" cy="5410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Text-Based Network.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Text-only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的模型只使用周围的文本来生成问题的答案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在“</a:t>
                </a:r>
                <a:r>
                  <a:rPr lang="zh-CN" altLang="zh-CN" sz="20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</a:t>
                </a:r>
                <a:r>
                  <a:rPr lang="en-US" altLang="zh-CN" sz="20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zh-CN" sz="20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的网络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中，将视觉信息作为支持句子集中的另一个向量：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zh-CN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∪</m:t>
                    </m:r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Graph-Based Network.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由于在图中有大量的节点，根据这个问题选择了一组支持节点</a:t>
                </a:r>
                <a:endParaRPr lang="en-US" altLang="zh-CN" sz="20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选择与问题相似度最高的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个节点，其中相似度为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𝑣</m:t>
                        </m:r>
                      </m:sub>
                    </m:sSub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𝑄</m:t>
                    </m:r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𝑣</m:t>
                        </m:r>
                      </m:sub>
                    </m:sSub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与基于文本的模型的不同之处在于神经网络的节点表示，我们没有使用支持节点的表示，而是使用边缘表示</a:t>
                </a:r>
                <a:endParaRPr lang="en-US" altLang="zh-CN" sz="2000" kern="10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对于每个节点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个支持节点集中的</a:t>
                </a:r>
                <a:r>
                  <a:rPr lang="en-US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，使用与最近节点连接的源节点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lang="zh-CN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zh-CN" altLang="zh-CN" sz="2000" i="1" kern="10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，</m:t>
                    </m:r>
                    <m:sSub>
                      <m:sSubPr>
                        <m:ctrlPr>
                          <a:rPr lang="zh-CN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 kern="10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𝑛𝑒𝑎𝑟𝑒𝑠𝑡</m:t>
                            </m:r>
                          </m:e>
                          <m:sub>
                            <m:r>
                              <a:rPr lang="en-US" altLang="zh-CN" sz="2000" i="1" kern="10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2000" i="1" kern="10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作为知识表示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Graph Baseline.</a:t>
                </a:r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Baseline Model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的第一步中，我们取</a:t>
                </a:r>
                <a:r>
                  <a:rPr lang="en-US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Top-1</a:t>
                </a:r>
                <a:r>
                  <a:rPr lang="zh-CN" altLang="en-US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支持节点，并计算它的最近邻（节点）。答案是根据最近节点的相似性选择的。</a:t>
                </a:r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Image-Based Network.</a:t>
                </a:r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基于图像的网络除了接收问答对之外，只使用从预先训练过的</a:t>
                </a:r>
                <a:r>
                  <a:rPr lang="en-US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CNN</a:t>
                </a:r>
                <a:r>
                  <a:rPr lang="zh-CN" altLang="zh-CN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中提取的特征进行图表的全局表示。</a:t>
                </a:r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A2DA865-FFEE-474F-B6A8-ABC72984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53" y="1162594"/>
                <a:ext cx="10386647" cy="5410007"/>
              </a:xfrm>
              <a:prstGeom prst="rect">
                <a:avLst/>
              </a:prstGeom>
              <a:blipFill rotWithShape="0">
                <a:blip r:embed="rId3"/>
                <a:stretch>
                  <a:fillRect l="-646" t="-676" r="-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9762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四、评价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012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四、评价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C35C45-C365-4E54-801C-EF90923B8B7B}"/>
                  </a:ext>
                </a:extLst>
              </p:cNvPr>
              <p:cNvSpPr txBox="1"/>
              <p:nvPr/>
            </p:nvSpPr>
            <p:spPr>
              <a:xfrm>
                <a:off x="1149182" y="1391992"/>
                <a:ext cx="9642890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effectLst/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Dataset.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TQA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是一个多模式机器理解的数据集，包含了来自六年级课程设计的课程和练习</a:t>
                </a:r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该数据集总共包含了</a:t>
                </a:r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来自生命科学、地球科学和物理科学教科书的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1K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个课程</a:t>
                </a:r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26K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个相应的多模态问题</a:t>
                </a:r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大约一半的问题有相应的文本（文本问题），而其他问题也有附带的图表（图表问题）</a:t>
                </a:r>
                <a:endParaRPr lang="en-US" altLang="zh-CN" sz="2000" kern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文本问题进一步分为真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假问题，其中唯一可能的答案是真的或者假的，以及多项选择题，可以有不同的答案。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kern="100" dirty="0">
                    <a:solidFill>
                      <a:srgbClr val="000000"/>
                    </a:solidFill>
                    <a:effectLst/>
                    <a:latin typeface="CMBX10"/>
                    <a:ea typeface="等线" panose="02010600030101010101" pitchFamily="2" charset="-122"/>
                    <a:cs typeface="Times New Roman" panose="02020603050405020304" pitchFamily="18" charset="0"/>
                  </a:rPr>
                  <a:t>Parameters.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使用余弦相似度作为选择支持句子的相似度度量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根据经验为多重选择模型设置为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k=4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，为真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假模型设置为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k=2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一个句子嵌入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kern="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fv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，如果没有</a:t>
                </a:r>
                <a:r>
                  <a:rPr lang="zh-CN" altLang="en-US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特定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指定，</a:t>
                </a:r>
                <a:r>
                  <a:rPr lang="zh-CN" altLang="en-US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2000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SkipThought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同时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也为</a:t>
                </a:r>
                <a:r>
                  <a:rPr lang="en-US" altLang="zh-CN" sz="2000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InferSent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提供结果</a:t>
                </a:r>
                <a:endParaRPr lang="en-US" altLang="zh-CN" sz="20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使用在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ImageNet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上训练的残差网络来表示图像。</a:t>
                </a:r>
                <a:r>
                  <a:rPr lang="zh-CN" altLang="en-US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文中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的模型使用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Adam</a:t>
                </a:r>
                <a:r>
                  <a:rPr lang="zh-CN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进行随机优化训练，初始学习率为</a:t>
                </a:r>
                <a:r>
                  <a:rPr lang="en-US" altLang="zh-CN" sz="20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0.01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C35C45-C365-4E54-801C-EF90923B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82" y="1391992"/>
                <a:ext cx="9642890" cy="4708981"/>
              </a:xfrm>
              <a:prstGeom prst="rect">
                <a:avLst/>
              </a:prstGeom>
              <a:blipFill>
                <a:blip r:embed="rId3"/>
                <a:stretch>
                  <a:fillRect l="-696" t="-647" r="-3289" b="-1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0987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四、评价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77" y="2491641"/>
            <a:ext cx="9969500" cy="1498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51120" y="5088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最终构成：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got back home. I could see the cat on the steps. This was strange.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5877" y="1300823"/>
            <a:ext cx="1914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SkipThought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54140" y="603318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Kiros R ,  Zhu Y ,  Salakhutdinov R R , et al. Skip-Thought Vectors[J]. Advances in neural information processing systems, 2015, 28.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40336" y="2219253"/>
                <a:ext cx="5960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4D4D4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三元组表示</a:t>
                </a:r>
                <a:r>
                  <a:rPr lang="en-US" altLang="zh-CN" dirty="0">
                    <a:solidFill>
                      <a:srgbClr val="4D4D4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)</m:t>
                    </m:r>
                    <m:r>
                      <a:rPr lang="zh-CN" altLang="en-US" b="0" i="0" smtClean="0">
                        <a:solidFill>
                          <a:srgbClr val="4D4D4D"/>
                        </a:solidFill>
                        <a:latin typeface="Cambria Math" charset="0"/>
                      </a:rPr>
                      <m:t>，</m:t>
                    </m:r>
                    <m:r>
                      <a:rPr lang="zh-CN" altLang="en-US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输入值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，输出值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4D4D4D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rgbClr val="4D4D4D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6" y="2219253"/>
                <a:ext cx="5960991" cy="369332"/>
              </a:xfrm>
              <a:prstGeom prst="rect">
                <a:avLst/>
              </a:prstGeom>
              <a:blipFill>
                <a:blip r:embed="rId4"/>
                <a:stretch>
                  <a:fillRect l="-818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40336" y="4044027"/>
                <a:ext cx="28601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 got back home.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6" y="4044027"/>
                <a:ext cx="2860164" cy="369332"/>
              </a:xfrm>
              <a:prstGeom prst="rect">
                <a:avLst/>
              </a:prstGeom>
              <a:blipFill>
                <a:blip r:embed="rId5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40336" y="4534728"/>
                <a:ext cx="2491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This was strange.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6" y="4534728"/>
                <a:ext cx="2491772" cy="369332"/>
              </a:xfrm>
              <a:prstGeom prst="rect">
                <a:avLst/>
              </a:prstGeom>
              <a:blipFill>
                <a:blip r:embed="rId6"/>
                <a:stretch>
                  <a:fillRect t="-13333" r="-1711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140336" y="1796135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思想：利用中心句子来预测上下文的句子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40336" y="5227225"/>
                <a:ext cx="2970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&lt;</m:t>
                    </m:r>
                    <m:r>
                      <a:rPr lang="en-US" altLang="zh-CN" b="0" i="1" smtClean="0">
                        <a:latin typeface="Cambria Math" charset="0"/>
                      </a:rPr>
                      <m:t>𝑒𝑜𝑠</m:t>
                    </m:r>
                    <m:r>
                      <a:rPr lang="en-US" altLang="zh-CN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：表示句子的结尾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6" y="5227225"/>
                <a:ext cx="2970621" cy="369332"/>
              </a:xfrm>
              <a:prstGeom prst="rect">
                <a:avLst/>
              </a:prstGeom>
              <a:blipFill>
                <a:blip r:embed="rId7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151120" y="42626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未连接的箭头被连接到编码器输出，颜色表示哪些组件共享参数。</a:t>
            </a:r>
          </a:p>
        </p:txBody>
      </p:sp>
    </p:spTree>
    <p:extLst>
      <p:ext uri="{BB962C8B-B14F-4D97-AF65-F5344CB8AC3E}">
        <p14:creationId xmlns:p14="http://schemas.microsoft.com/office/powerpoint/2010/main" val="10078309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四、评价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5683" y="6033184"/>
            <a:ext cx="6004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Conneau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Kiela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Schwenk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H.,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Barrault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Bordes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A.: Supervised learning of universal sentence representations from natural language inference data. In: Conference on Empirical Methods in Natural Language Processing (EMNLP) (2017)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5877" y="1300823"/>
            <a:ext cx="1510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 err="1">
                <a:solidFill>
                  <a:srgbClr val="000000"/>
                </a:solidFill>
                <a:latin typeface="CMR10"/>
                <a:ea typeface="等线" panose="02010600030101010101" pitchFamily="2" charset="-122"/>
                <a:cs typeface="Times New Roman" panose="02020603050405020304" pitchFamily="18" charset="0"/>
              </a:rPr>
              <a:t>InferSent</a:t>
            </a:r>
            <a:r>
              <a:rPr lang="en-US" altLang="zh-CN" sz="2400" b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657350" y="1859340"/>
            <a:ext cx="93497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Stanford Natural Language Inference Datasets，简称SNLI。SNLI包含570K个人类产生的句子对，每个句子对都已经做好了标签，标签总共分为三类：蕴含、矛盾和中立（Entailment、contradiction and neutral）。下面是这些数据集的一个例子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15" y="3126386"/>
            <a:ext cx="8182610" cy="26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3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四、评价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5877" y="1300823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 err="1">
                <a:solidFill>
                  <a:srgbClr val="000000"/>
                </a:solidFill>
                <a:latin typeface="CMR10"/>
                <a:ea typeface="等线" panose="02010600030101010101" pitchFamily="2" charset="-122"/>
                <a:cs typeface="Times New Roman" panose="02020603050405020304" pitchFamily="18" charset="0"/>
              </a:rPr>
              <a:t>InferSent</a:t>
            </a:r>
            <a:r>
              <a:rPr lang="zh-CN" altLang="en-US" sz="2400" b="1" kern="100" dirty="0">
                <a:solidFill>
                  <a:srgbClr val="000000"/>
                </a:solidFill>
                <a:latin typeface="CMR1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762488"/>
            <a:ext cx="5156200" cy="4394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70626" y="2066762"/>
            <a:ext cx="56066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输入：句子对（text,hypothesis）的向量表示。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中间层：为了获取这两个向量的特征，模型采用了三种操作：连接，差值和内积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输出层：经过一个全连接层和softmax层，输出属于某一类别的概率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然后用类似的BP算法进行优化即可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encoder的理解：encoder的选择，论文提到了好多种，如RNN,LSTM，biLSTM,GloVe等方法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encoder+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上面的模型合在一起构成了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InferSent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9763660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四、评价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72E0C-F986-46AE-B645-06F8B4822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225" y="1225553"/>
            <a:ext cx="85600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1.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模型与最先进的模型（左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相比的验证准确性，以及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模型的不同变化的比较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右）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MBX9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31" name="图片 5">
            <a:extLst>
              <a:ext uri="{FF2B5EF4-FFF2-40B4-BE49-F238E27FC236}">
                <a16:creationId xmlns:a16="http://schemas.microsoft.com/office/drawing/2014/main" id="{EF36C539-F58B-4FB6-A06B-A5457789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2074201"/>
            <a:ext cx="9467062" cy="38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F84F71-E852-41FA-B03C-92D549CDF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08" y="56104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885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五、深入分析及总结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80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五、深入分析及总结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EB0AC8-18E6-4C77-ACCD-C75E934BAB6D}"/>
              </a:ext>
            </a:extLst>
          </p:cNvPr>
          <p:cNvSpPr txBox="1"/>
          <p:nvPr/>
        </p:nvSpPr>
        <p:spPr>
          <a:xfrm>
            <a:off x="1544667" y="1382286"/>
            <a:ext cx="91026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在本节中，将探索</a:t>
            </a:r>
            <a:r>
              <a:rPr lang="zh-CN" altLang="en-US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模型的属性，并试图找出模型与人类表现之间存在差距背后的原因。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Text-Based Task.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为了更好地概述这些常见的问题，我们将它们分为以下几组：</a:t>
            </a:r>
            <a:endParaRPr lang="en-US" altLang="zh-CN" sz="20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）回答这个问题的外部知识的必要性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ext.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）所需的信息传播超过一个句子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</a:t>
            </a:r>
            <a:r>
              <a:rPr lang="en-US" altLang="zh-CN" sz="2000" i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.-Sent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.)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）我们的模型选择的支持句子不包含正确的句子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Supp.-Sent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.)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注意模块未能注意到正确的句子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预测模块无法提供正确的答案，即使所有其他模块都是正确的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Prediction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四、多模态实体链接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21325" y="1465580"/>
            <a:ext cx="504253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一个从图像和文本中提取上下文的CNNLSTM混合模块。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模态注意力机制，用于确定模态的权重。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Deep Levenshtein的词汇语言模型，用于计算提及和实体之间的词汇相似性。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zeroshot学习层，通过嵌入投影允许用于与100万个知识图实体链接的实体</a:t>
            </a:r>
            <a:r>
              <a:rPr lang="zh-CN" sz="2400"/>
              <a:t>。</a:t>
            </a:r>
            <a:endParaRPr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堆叠聚合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987425"/>
            <a:ext cx="3862070" cy="511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26515" y="6111240"/>
            <a:ext cx="100272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Seungwhan Moon, Leonardo Neves, Vitor Carvalho,Zeroshot Multimodal Named Entity Disambiguation for Noisy Social Media Posts,ACL,2018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五、深入分析及总结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140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EC59B2-D866-4381-B1AC-A4F4905F6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00"/>
          <a:stretch/>
        </p:blipFill>
        <p:spPr>
          <a:xfrm>
            <a:off x="918447" y="1489949"/>
            <a:ext cx="10355105" cy="35993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773E8-F6C2-4121-94FF-CDEE7CD3891C}"/>
              </a:ext>
            </a:extLst>
          </p:cNvPr>
          <p:cNvSpPr txBox="1"/>
          <p:nvPr/>
        </p:nvSpPr>
        <p:spPr>
          <a:xfrm>
            <a:off x="2922627" y="4904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TQA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任务中模型问题的分布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83308-918B-4C98-AC9D-C9BAE324922C}"/>
              </a:ext>
            </a:extLst>
          </p:cNvPr>
          <p:cNvSpPr txBox="1"/>
          <p:nvPr/>
        </p:nvSpPr>
        <p:spPr>
          <a:xfrm>
            <a:off x="756438" y="5419967"/>
            <a:ext cx="10679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 spc="1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总结：</a:t>
            </a:r>
            <a:r>
              <a:rPr lang="zh-CN" altLang="zh-CN" sz="2000" kern="100" spc="1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在这项工作中，我们为多项选择设置中的多模态问答引入了一种新颖的神经架构。我们比较了不同知识模式的网络：基于文本、图像和</a:t>
            </a:r>
            <a:r>
              <a:rPr lang="zh-CN" altLang="en-US" sz="2000" kern="100" spc="1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图表</a:t>
            </a:r>
            <a:r>
              <a:rPr lang="zh-CN" altLang="zh-CN" sz="2000" kern="100" spc="1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，并表明基于文本的模型在所有任务中都具有最佳性能。此外，我们分析了我们的模型所犯的错误并展示了我们的模型遇到的困难。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784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04099" y="1187455"/>
            <a:ext cx="10175966" cy="4859383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333181" y="1664325"/>
            <a:ext cx="72166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141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多模态关系抽取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五、多模态关系抽取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0905" y="1120775"/>
            <a:ext cx="9889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关系抽取（Relation Extraction，RE）是指：给定两个实体，获取实体之间存在的语法或语义上的联系。很多情况下，加入实体对应的图片，可以提升实体之间关系的识别效果。</a:t>
            </a:r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2"/>
          <a:srcRect t="5668" r="3466"/>
          <a:stretch>
            <a:fillRect/>
          </a:stretch>
        </p:blipFill>
        <p:spPr>
          <a:xfrm>
            <a:off x="1334135" y="2714625"/>
            <a:ext cx="9446260" cy="31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五、多模态关系抽取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56200" y="1198880"/>
            <a:ext cx="5715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图像表示模块主要构造图像特征表示，图像投影模块尝试将这些图像特征表示从图像空间投影到实体空间，如图所示演示了图像编码器的流程。</a:t>
            </a:r>
          </a:p>
        </p:txBody>
      </p:sp>
      <p:pic>
        <p:nvPicPr>
          <p:cNvPr id="1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160780"/>
            <a:ext cx="4547870" cy="16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2653030"/>
            <a:ext cx="8741410" cy="3769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936115" y="6423025"/>
            <a:ext cx="100272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Ruobing Xie, Zhiyuan Liu, Huanbo Luan, Maosong Sun,Image-embodied Knowledge Representation Learning,IJCAI,2017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228C2-D2F6-4170-9047-6CDD51C6865A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82495" y="2680970"/>
            <a:ext cx="798957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  <a:ea typeface="微软雅黑 Light" panose="020B0502040204020203" pitchFamily="34" charset="-122"/>
              </a:rPr>
              <a:t>Improving </a:t>
            </a:r>
            <a:r>
              <a: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ea typeface="微软雅黑 Light" panose="020B0502040204020203" pitchFamily="34" charset="-122"/>
              </a:rPr>
              <a:t>Multimodal Named Entity Recognition</a:t>
            </a:r>
            <a:r>
              <a:rPr lang="en-US" altLang="zh-CN" sz="3600" dirty="0">
                <a:latin typeface="Georgia" panose="02040502050405020303" pitchFamily="18" charset="0"/>
                <a:ea typeface="微软雅黑 Light" panose="020B0502040204020203" pitchFamily="34" charset="-122"/>
              </a:rPr>
              <a:t> via Entity Span Detection with </a:t>
            </a:r>
            <a:r>
              <a: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ea typeface="微软雅黑 Light" panose="020B0502040204020203" pitchFamily="34" charset="-122"/>
              </a:rPr>
              <a:t>Unified Multimodal Transformer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111875" y="4771390"/>
            <a:ext cx="3473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汇报人：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21721548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王佳欢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70960" y="1883410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论文主题：多模态命名实体识别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E5FA-E864-4DB3-828D-6612CA037E1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1600" y="2306265"/>
            <a:ext cx="682752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实验结论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不足与展望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E5FA-E864-4DB3-828D-6612CA037E1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11600" y="1998290"/>
            <a:ext cx="682752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研究目标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多模态命名实体识别</a:t>
            </a: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多模态实体链接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多模态关系抽取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38655" y="1012190"/>
            <a:ext cx="4315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什么是多模态命名实体识别？</a:t>
            </a:r>
          </a:p>
        </p:txBody>
      </p:sp>
      <p:pic>
        <p:nvPicPr>
          <p:cNvPr id="9" name="图片 8" descr="LQ4{@60}51YF@~P%]SO]]C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220" y="1616710"/>
            <a:ext cx="2427605" cy="3674110"/>
          </a:xfrm>
          <a:prstGeom prst="rect">
            <a:avLst/>
          </a:prstGeom>
        </p:spPr>
      </p:pic>
      <p:pic>
        <p:nvPicPr>
          <p:cNvPr id="10" name="图片 9" descr="Z(9XN}_56JZ$JQ)PXQ1{1$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90" y="1616710"/>
            <a:ext cx="3625850" cy="36747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6625" y="5434965"/>
            <a:ext cx="33134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(a). 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[Kevin Durant 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enters</a:t>
            </a:r>
          </a:p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[Oracle Arena 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wearing off</a:t>
            </a:r>
          </a:p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White x [Jordan 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MISC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63080" y="5434965"/>
            <a:ext cx="32778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(b).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Vote for [King of the Jungle</a:t>
            </a:r>
          </a:p>
          <a:p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] — [Kian 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] or [David</a:t>
            </a:r>
          </a:p>
          <a:p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] 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20839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08505" y="974725"/>
            <a:ext cx="5744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多模态命名实体识别（</a:t>
            </a:r>
            <a:r>
              <a:rPr lang="en-US" altLang="zh-CN" sz="2000" b="1" dirty="0">
                <a:solidFill>
                  <a:srgbClr val="313D51"/>
                </a:solidFill>
                <a:cs typeface="+mn-ea"/>
                <a:sym typeface="+mn-lt"/>
              </a:rPr>
              <a:t>MNER</a:t>
            </a: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）当前的研究现状：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29815" y="1507490"/>
            <a:ext cx="7284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许多一词多义实体的含义往往依赖于其上下文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29815" y="1976755"/>
            <a:ext cx="7284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命名实体识别对视觉上下文不敏感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29815" y="2446020"/>
            <a:ext cx="7284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命名实体识别忽略了视觉上下文带来的偏差</a:t>
            </a:r>
          </a:p>
        </p:txBody>
      </p:sp>
      <p:pic>
        <p:nvPicPr>
          <p:cNvPr id="14" name="图片 13" descr="LQ4{@60}51YF@~P%]SO]]C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57855" y="2915285"/>
            <a:ext cx="1864995" cy="2823845"/>
          </a:xfrm>
          <a:prstGeom prst="rect">
            <a:avLst/>
          </a:prstGeom>
        </p:spPr>
      </p:pic>
      <p:pic>
        <p:nvPicPr>
          <p:cNvPr id="15" name="图片 14" descr="Z(9XN}_56JZ$JQ)PXQ1{1$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2915285"/>
            <a:ext cx="2826385" cy="28644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77770" y="5839460"/>
            <a:ext cx="9533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(a).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[Kevin Durant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PER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] enters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[Oracle Arena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] wearing off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 White x [Jordan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MISC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]</a:t>
            </a:r>
            <a:endParaRPr lang="zh-CN" altLang="en-US" sz="1600"/>
          </a:p>
        </p:txBody>
      </p:sp>
      <p:sp>
        <p:nvSpPr>
          <p:cNvPr id="17" name="文本框 16"/>
          <p:cNvSpPr txBox="1"/>
          <p:nvPr/>
        </p:nvSpPr>
        <p:spPr>
          <a:xfrm>
            <a:off x="2477770" y="6192520"/>
            <a:ext cx="7035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(b).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Vote for [King of the Jungle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MISC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 — [Kian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 or [David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 ?</a:t>
            </a:r>
            <a:endParaRPr lang="zh-CN" altLang="en-US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研究方法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27570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275705"/>
            <a:ext cx="2743200" cy="365125"/>
          </a:xfrm>
        </p:spPr>
        <p:txBody>
          <a:bodyPr/>
          <a:lstStyle/>
          <a:p>
            <a:fld id="{53AA27EC-913C-4067-A3DF-D1ED51C189A1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8574405" y="3105785"/>
            <a:ext cx="2795905" cy="1558290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提出了一种多模态交互(MMI)模块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183130" y="4980940"/>
            <a:ext cx="5179695" cy="155829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183130" y="3221355"/>
            <a:ext cx="5179695" cy="155829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提出了一种多模态交互(MMI)模块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2157730" y="1583055"/>
            <a:ext cx="5205095" cy="143637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2008505" y="1122680"/>
            <a:ext cx="7179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针对传统多模态命名实体识别的不足，本论文提出的技术方法：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593975" y="1728470"/>
            <a:ext cx="48075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许多一词多义实体的含义往往依赖于其上下文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192780" y="3388360"/>
            <a:ext cx="3734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命名实体识别对视觉上下文不敏感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93975" y="5130800"/>
            <a:ext cx="45573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命名实体识别忽略了视觉上下文带来的偏差</a:t>
            </a:r>
          </a:p>
        </p:txBody>
      </p:sp>
      <p:sp>
        <p:nvSpPr>
          <p:cNvPr id="47" name="下箭头 46"/>
          <p:cNvSpPr/>
          <p:nvPr/>
        </p:nvSpPr>
        <p:spPr>
          <a:xfrm>
            <a:off x="4568825" y="2092325"/>
            <a:ext cx="382905" cy="492125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603625" y="2611120"/>
            <a:ext cx="2338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BERT作为句子编码器</a:t>
            </a:r>
          </a:p>
        </p:txBody>
      </p:sp>
      <p:sp>
        <p:nvSpPr>
          <p:cNvPr id="49" name="下箭头 48"/>
          <p:cNvSpPr/>
          <p:nvPr/>
        </p:nvSpPr>
        <p:spPr>
          <a:xfrm>
            <a:off x="4581525" y="3754755"/>
            <a:ext cx="382905" cy="492125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下箭头 49"/>
          <p:cNvSpPr/>
          <p:nvPr/>
        </p:nvSpPr>
        <p:spPr>
          <a:xfrm>
            <a:off x="4581525" y="5493385"/>
            <a:ext cx="382905" cy="492125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508375" y="4276090"/>
            <a:ext cx="29775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提出多模态交互(MMI)模块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400935" y="5985510"/>
            <a:ext cx="5628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利用基于文本的实体跨度检测（ESD）作辅助任务</a:t>
            </a:r>
          </a:p>
        </p:txBody>
      </p:sp>
      <p:sp>
        <p:nvSpPr>
          <p:cNvPr id="53" name="下箭头 52"/>
          <p:cNvSpPr/>
          <p:nvPr/>
        </p:nvSpPr>
        <p:spPr>
          <a:xfrm rot="16200000">
            <a:off x="7709535" y="3432810"/>
            <a:ext cx="517525" cy="902970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8793480" y="3423920"/>
            <a:ext cx="23577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设计一个转换矩阵用来构造辅助任务和主任务之间的对应关系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整体架构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437755" y="1979930"/>
            <a:ext cx="4081145" cy="3797935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81505" y="1122680"/>
            <a:ext cx="688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Unified Multimodal Transformer整体架构</a:t>
            </a: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：</a:t>
            </a:r>
          </a:p>
        </p:txBody>
      </p:sp>
      <p:pic>
        <p:nvPicPr>
          <p:cNvPr id="8" name="图片 7" descr=")VILE515$NQTT3[I`7X5S%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5" y="1649730"/>
            <a:ext cx="5445760" cy="4838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92365" y="2290445"/>
            <a:ext cx="3444875" cy="3371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UMT的总体架构包含三个主要组件：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95235" y="2999105"/>
            <a:ext cx="3275965" cy="3371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）单模态输入的表示学习；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595870" y="3768725"/>
            <a:ext cx="3714750" cy="3371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）用于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MNER</a:t>
            </a:r>
            <a:r>
              <a:rPr lang="zh-CN" altLang="en-US" sz="1600">
                <a:sym typeface="+mn-ea"/>
              </a:rPr>
              <a:t>的多模态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Transformer</a:t>
            </a:r>
            <a:r>
              <a:rPr lang="zh-CN" altLang="en-US" sz="1600">
                <a:sym typeface="+mn-ea"/>
              </a:rPr>
              <a:t>；</a:t>
            </a:r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7595870" y="4538345"/>
            <a:ext cx="3839845" cy="5835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）具有实体跨度检测(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ESD</a:t>
            </a:r>
            <a:r>
              <a:rPr lang="zh-CN" altLang="en-US" sz="1600">
                <a:sym typeface="+mn-ea"/>
              </a:rPr>
              <a:t>)功能的辅助</a:t>
            </a:r>
          </a:p>
          <a:p>
            <a:pPr algn="l"/>
            <a:r>
              <a:rPr lang="zh-CN" altLang="en-US" sz="1600">
                <a:sym typeface="+mn-ea"/>
              </a:rPr>
              <a:t>模块。</a:t>
            </a:r>
            <a:endParaRPr lang="zh-CN" altLang="en-US" sz="160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7085330" y="3223260"/>
            <a:ext cx="500380" cy="212217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4" idx="1"/>
          </p:cNvCxnSpPr>
          <p:nvPr/>
        </p:nvCxnSpPr>
        <p:spPr>
          <a:xfrm flipH="1">
            <a:off x="5527040" y="3168015"/>
            <a:ext cx="2068195" cy="2344420"/>
          </a:xfrm>
          <a:prstGeom prst="straightConnector1">
            <a:avLst/>
          </a:prstGeom>
          <a:ln w="19050">
            <a:solidFill>
              <a:srgbClr val="C0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整体架构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437755" y="1979930"/>
            <a:ext cx="4081145" cy="3797935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81505" y="1122680"/>
            <a:ext cx="688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Unified Multimodal Transformer整体架构</a:t>
            </a: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：</a:t>
            </a:r>
          </a:p>
        </p:txBody>
      </p:sp>
      <p:pic>
        <p:nvPicPr>
          <p:cNvPr id="9" name="图片 8" descr=")VILE515$NQTT3[I`7X5S%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5" y="1649730"/>
            <a:ext cx="5445760" cy="4838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92365" y="2290445"/>
            <a:ext cx="3444875" cy="3371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UMT的总体架构包含三个主要组件：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95235" y="2999105"/>
            <a:ext cx="3275965" cy="3371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）单模态输入的表示学习；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95870" y="3768725"/>
            <a:ext cx="3714750" cy="3371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）用于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MNER</a:t>
            </a:r>
            <a:r>
              <a:rPr lang="zh-CN" altLang="en-US" sz="1600">
                <a:sym typeface="+mn-ea"/>
              </a:rPr>
              <a:t>的多模态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Transformer</a:t>
            </a:r>
            <a:r>
              <a:rPr lang="zh-CN" altLang="en-US" sz="1600">
                <a:sym typeface="+mn-ea"/>
              </a:rPr>
              <a:t>；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7595870" y="4538345"/>
            <a:ext cx="3839845" cy="5835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）具有实体跨度检测(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ESD</a:t>
            </a:r>
            <a:r>
              <a:rPr lang="zh-CN" altLang="en-US" sz="1600">
                <a:sym typeface="+mn-ea"/>
              </a:rPr>
              <a:t>)功能的辅助</a:t>
            </a:r>
          </a:p>
          <a:p>
            <a:pPr algn="l"/>
            <a:r>
              <a:rPr lang="zh-CN" altLang="en-US" sz="1600">
                <a:sym typeface="+mn-ea"/>
              </a:rPr>
              <a:t>模块。</a:t>
            </a:r>
            <a:endParaRPr lang="zh-CN" altLang="en-US" sz="1600"/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6529705" y="1838960"/>
            <a:ext cx="1066165" cy="2104390"/>
          </a:xfrm>
          <a:prstGeom prst="straightConnector1">
            <a:avLst/>
          </a:prstGeom>
          <a:ln w="19050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整体架构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437755" y="1979930"/>
            <a:ext cx="4081145" cy="3797935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81505" y="1122680"/>
            <a:ext cx="688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Unified Multimodal Transformer整体架构</a:t>
            </a:r>
            <a:r>
              <a:rPr lang="zh-CN" altLang="en-US" sz="2000" b="1" dirty="0">
                <a:solidFill>
                  <a:srgbClr val="313D51"/>
                </a:solidFill>
                <a:cs typeface="+mn-ea"/>
                <a:sym typeface="+mn-lt"/>
              </a:rPr>
              <a:t>：</a:t>
            </a:r>
          </a:p>
        </p:txBody>
      </p:sp>
      <p:pic>
        <p:nvPicPr>
          <p:cNvPr id="9" name="图片 8" descr=")VILE515$NQTT3[I`7X5S%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5" y="1649730"/>
            <a:ext cx="5445760" cy="4838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92365" y="2290445"/>
            <a:ext cx="3444875" cy="3371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UMT的总体架构包含三个主要组件：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95235" y="2999105"/>
            <a:ext cx="3275965" cy="3371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）单模态输入的表示学习；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95870" y="3768725"/>
            <a:ext cx="3714750" cy="3371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）用于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MNER</a:t>
            </a:r>
            <a:r>
              <a:rPr lang="zh-CN" altLang="en-US" sz="1600">
                <a:sym typeface="+mn-ea"/>
              </a:rPr>
              <a:t>的多模态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Transformer</a:t>
            </a:r>
            <a:r>
              <a:rPr lang="zh-CN" altLang="en-US" sz="1600">
                <a:sym typeface="+mn-ea"/>
              </a:rPr>
              <a:t>；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7595870" y="4538345"/>
            <a:ext cx="3839845" cy="5835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）具有实体跨度检测(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ESD</a:t>
            </a:r>
            <a:r>
              <a:rPr lang="zh-CN" altLang="en-US" sz="1600">
                <a:sym typeface="+mn-ea"/>
              </a:rPr>
              <a:t>)功能的辅助</a:t>
            </a:r>
          </a:p>
          <a:p>
            <a:pPr algn="l"/>
            <a:r>
              <a:rPr lang="zh-CN" altLang="en-US" sz="1600">
                <a:sym typeface="+mn-ea"/>
              </a:rPr>
              <a:t>模块。</a:t>
            </a:r>
            <a:endParaRPr lang="zh-CN" altLang="en-US" sz="1600"/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3482975" y="3276600"/>
            <a:ext cx="4112895" cy="158432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单模态输入的表示学习（词表示）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5" name="图片 4" descr="_GGVARDD1YXN{[G7KRK[8Y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85" y="1615440"/>
            <a:ext cx="5750560" cy="29229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99360" y="44964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697355" y="1247140"/>
            <a:ext cx="9781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由于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/>
              <a:t>可以在不同的上下文语境中对同一单词给出不同的表示，选取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/>
              <a:t>作为句子编码器。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73885" y="464693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具体方法：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232660" y="4984115"/>
            <a:ext cx="87109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</a:rPr>
              <a:t>（</a:t>
            </a:r>
            <a:r>
              <a:rPr lang="en-US" altLang="zh-CN" sz="1600">
                <a:solidFill>
                  <a:schemeClr val="accent1"/>
                </a:solidFill>
              </a:rPr>
              <a:t>1</a:t>
            </a:r>
            <a:r>
              <a:rPr lang="zh-CN" altLang="en-US" sz="1600">
                <a:solidFill>
                  <a:schemeClr val="accent1"/>
                </a:solidFill>
              </a:rPr>
              <a:t>）为每个句子插入两个特殊的标记进行预处理，即分别附加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[CLS]</a:t>
            </a:r>
            <a:r>
              <a:rPr lang="zh-CN" altLang="en-US" sz="1600">
                <a:solidFill>
                  <a:schemeClr val="accent1"/>
                </a:solidFill>
              </a:rPr>
              <a:t>到开头和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[SEP]</a:t>
            </a:r>
            <a:r>
              <a:rPr lang="zh-CN" altLang="en-US" sz="1600">
                <a:solidFill>
                  <a:schemeClr val="accent1"/>
                </a:solidFill>
              </a:rPr>
              <a:t>到结尾。令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S=(s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、s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、…，s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>
                <a:solidFill>
                  <a:schemeClr val="accent1"/>
                </a:solidFill>
              </a:rPr>
              <a:t>是修改的输入句子，其中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accent1"/>
                </a:solidFill>
              </a:rPr>
              <a:t>和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accent1"/>
                </a:solidFill>
              </a:rPr>
              <a:t>表示所插入的两个令牌。</a:t>
            </a:r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600"/>
              <a:t>的输入：单词、段落、位置的组合。设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X=(x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，……，x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是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/>
              <a:t>的单词表示。</a:t>
            </a:r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3</a:t>
            </a:r>
            <a:r>
              <a:rPr lang="zh-CN" altLang="en-US" sz="1600"/>
              <a:t>）经过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sz="1600"/>
              <a:t>编码器，得到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C = (c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, c1, . . . , c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1600"/>
              <a:t>，其中c</a:t>
            </a:r>
            <a:r>
              <a:rPr sz="1600" baseline="-25000"/>
              <a:t>i</a:t>
            </a:r>
            <a:r>
              <a:rPr sz="1600"/>
              <a:t>是x</a:t>
            </a:r>
            <a:r>
              <a:rPr sz="1600" baseline="-25000"/>
              <a:t>i</a:t>
            </a:r>
            <a:r>
              <a:rPr lang="zh-CN" sz="1600"/>
              <a:t>生成的上</a:t>
            </a:r>
            <a:r>
              <a:rPr sz="1600"/>
              <a:t>下文的表示。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2889250" y="4161790"/>
            <a:ext cx="564515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52395" y="3977640"/>
            <a:ext cx="307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S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3836670" y="4279900"/>
            <a:ext cx="8890" cy="309880"/>
          </a:xfrm>
          <a:prstGeom prst="straightConnector1">
            <a:avLst/>
          </a:prstGeom>
          <a:ln w="63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8526780" y="4279900"/>
            <a:ext cx="8890" cy="3098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68395" y="4496435"/>
            <a:ext cx="346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endParaRPr lang="zh-CN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58505" y="4496435"/>
            <a:ext cx="504190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n+1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2" grpId="0"/>
      <p:bldP spid="22" grpId="1"/>
      <p:bldP spid="23" grpId="0" bldLvl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单模态输入的表示学习（词表示）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6" name="图片 5" descr="_GGVARDD1YXN{[G7KRK[8Y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85" y="1615440"/>
            <a:ext cx="5750560" cy="2922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9360" y="44964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97355" y="1247140"/>
            <a:ext cx="9704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由于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/>
              <a:t>可以在不同的上下文语境中对同一单词给出不同的表示，选取BERT作为句子编码器。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892425" y="3429000"/>
            <a:ext cx="564515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56940" y="2829560"/>
            <a:ext cx="5422265" cy="1198880"/>
          </a:xfrm>
          <a:prstGeom prst="rect">
            <a:avLst/>
          </a:prstGeom>
          <a:noFill/>
          <a:ln w="28575">
            <a:solidFill>
              <a:srgbClr val="CA2831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41600" y="3244850"/>
            <a:ext cx="324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73885" y="464693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具体方法：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232660" y="4984115"/>
            <a:ext cx="87109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tx1"/>
                </a:solidFill>
              </a:rPr>
              <a:t>（</a:t>
            </a: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）为每个句子插入两个特殊的标记进行预处理，即分别附加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[CLS]</a:t>
            </a:r>
            <a:r>
              <a:rPr lang="zh-CN" altLang="en-US" sz="1600">
                <a:solidFill>
                  <a:schemeClr val="tx1"/>
                </a:solidFill>
              </a:rPr>
              <a:t>到开头和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[SEP]</a:t>
            </a:r>
            <a:r>
              <a:rPr lang="zh-CN" altLang="en-US" sz="1600">
                <a:solidFill>
                  <a:schemeClr val="tx1"/>
                </a:solidFill>
              </a:rPr>
              <a:t>到结尾。令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S=(s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、…，s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</a:rPr>
              <a:t>是修改的输入句子，其中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tx1"/>
                </a:solidFill>
              </a:rPr>
              <a:t>和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tx1"/>
                </a:solidFill>
              </a:rPr>
              <a:t>表示所插入的两个令牌。</a:t>
            </a:r>
          </a:p>
          <a:p>
            <a:pPr algn="l"/>
            <a:r>
              <a:rPr lang="zh-CN" altLang="en-US" sz="1600">
                <a:solidFill>
                  <a:schemeClr val="accent1"/>
                </a:solidFill>
              </a:rPr>
              <a:t>（</a:t>
            </a:r>
            <a:r>
              <a:rPr lang="en-US" altLang="zh-CN" sz="1600">
                <a:solidFill>
                  <a:schemeClr val="accent1"/>
                </a:solidFill>
              </a:rPr>
              <a:t>2</a:t>
            </a:r>
            <a:r>
              <a:rPr lang="zh-CN" altLang="en-US" sz="1600">
                <a:solidFill>
                  <a:schemeClr val="accent1"/>
                </a:solidFill>
              </a:rPr>
              <a:t>）</a:t>
            </a:r>
            <a:r>
              <a:rPr lang="en-US" altLang="zh-CN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600">
                <a:solidFill>
                  <a:schemeClr val="accent1"/>
                </a:solidFill>
              </a:rPr>
              <a:t>的输入：单词、段落、位置的组合。设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X=(x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，x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，……，x</a:t>
            </a:r>
            <a:r>
              <a:rPr lang="zh-CN" altLang="en-US"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>
                <a:solidFill>
                  <a:schemeClr val="accent1"/>
                </a:solidFill>
              </a:rPr>
              <a:t>是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>
                <a:solidFill>
                  <a:schemeClr val="accent1"/>
                </a:solidFill>
              </a:rPr>
              <a:t>的单词表示。</a:t>
            </a:r>
            <a:endParaRPr lang="zh-CN" altLang="en-US" sz="1600"/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3</a:t>
            </a:r>
            <a:r>
              <a:rPr lang="zh-CN" altLang="en-US" sz="1600"/>
              <a:t>）经过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sz="1600"/>
              <a:t>编码器，得到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C = (c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, c1, . . . , c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1600"/>
              <a:t>，其中c</a:t>
            </a:r>
            <a:r>
              <a:rPr sz="1600" baseline="-25000"/>
              <a:t>i</a:t>
            </a:r>
            <a:r>
              <a:rPr sz="1600"/>
              <a:t>是x</a:t>
            </a:r>
            <a:r>
              <a:rPr sz="1600" baseline="-25000"/>
              <a:t>i</a:t>
            </a:r>
            <a:r>
              <a:rPr lang="zh-CN" sz="1600"/>
              <a:t>生成的上</a:t>
            </a:r>
            <a:r>
              <a:rPr sz="1600"/>
              <a:t>下文的表示。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单模态输入的表示学习（词表示）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6" name="图片 5" descr="_GGVARDD1YXN{[G7KRK[8Y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85" y="1615440"/>
            <a:ext cx="5750560" cy="29229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99360" y="44964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697355" y="1247140"/>
            <a:ext cx="9704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由于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/>
              <a:t>可以在不同的上下文语境中对同一单词给出不同的表示，选取BERT作为句子编码器。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2953385" y="1965960"/>
            <a:ext cx="564515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25420" y="1781810"/>
            <a:ext cx="325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73885" y="464693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具体方法：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32660" y="4984115"/>
            <a:ext cx="87109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tx1"/>
                </a:solidFill>
              </a:rPr>
              <a:t>（</a:t>
            </a: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）为每个句子插入两个特殊的标记进行预处理，即分别附加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[CLS]</a:t>
            </a:r>
            <a:r>
              <a:rPr lang="zh-CN" altLang="en-US" sz="1600">
                <a:solidFill>
                  <a:schemeClr val="tx1"/>
                </a:solidFill>
              </a:rPr>
              <a:t>到开头和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[SEP]</a:t>
            </a:r>
            <a:r>
              <a:rPr lang="zh-CN" altLang="en-US" sz="1600">
                <a:solidFill>
                  <a:schemeClr val="tx1"/>
                </a:solidFill>
              </a:rPr>
              <a:t>到结尾。令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S=(s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、…，s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</a:rPr>
              <a:t>是修改的输入句子，其中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solidFill>
                  <a:schemeClr val="tx1"/>
                </a:solidFill>
              </a:rPr>
              <a:t>和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solidFill>
                  <a:schemeClr val="tx1"/>
                </a:solidFill>
              </a:rPr>
              <a:t>表示所插入的两个令牌。</a:t>
            </a:r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600"/>
              <a:t>的输入：单词、段落、位置的组合。设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X=(x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，……，x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是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/>
              <a:t>的单词表示。</a:t>
            </a:r>
          </a:p>
          <a:p>
            <a:pPr algn="l"/>
            <a:r>
              <a:rPr lang="zh-CN" altLang="en-US" sz="1600">
                <a:solidFill>
                  <a:schemeClr val="accent1"/>
                </a:solidFill>
              </a:rPr>
              <a:t>（</a:t>
            </a:r>
            <a:r>
              <a:rPr lang="en-US" altLang="zh-CN" sz="1600">
                <a:solidFill>
                  <a:schemeClr val="accent1"/>
                </a:solidFill>
              </a:rPr>
              <a:t>3</a:t>
            </a:r>
            <a:r>
              <a:rPr lang="zh-CN" altLang="en-US" sz="1600">
                <a:solidFill>
                  <a:schemeClr val="accent1"/>
                </a:solidFill>
              </a:rPr>
              <a:t>）经过</a:t>
            </a:r>
            <a:r>
              <a: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sz="1600">
                <a:solidFill>
                  <a:schemeClr val="accent1"/>
                </a:solidFill>
              </a:rPr>
              <a:t>编码器，得到</a:t>
            </a:r>
            <a:r>
              <a: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(c</a:t>
            </a:r>
            <a:r>
              <a:rPr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c1, . . . , c</a:t>
            </a:r>
            <a:r>
              <a:rPr sz="1600" baseline="-25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1600">
                <a:solidFill>
                  <a:schemeClr val="accent1"/>
                </a:solidFill>
              </a:rPr>
              <a:t>，其中c</a:t>
            </a:r>
            <a:r>
              <a:rPr sz="1600" baseline="-25000">
                <a:solidFill>
                  <a:schemeClr val="accent1"/>
                </a:solidFill>
              </a:rPr>
              <a:t>i</a:t>
            </a:r>
            <a:r>
              <a:rPr sz="1600">
                <a:solidFill>
                  <a:schemeClr val="accent1"/>
                </a:solidFill>
              </a:rPr>
              <a:t>是x</a:t>
            </a:r>
            <a:r>
              <a:rPr sz="1600" baseline="-25000">
                <a:solidFill>
                  <a:schemeClr val="accent1"/>
                </a:solidFill>
              </a:rPr>
              <a:t>i</a:t>
            </a:r>
            <a:r>
              <a:rPr lang="zh-CN" sz="1600">
                <a:solidFill>
                  <a:schemeClr val="accent1"/>
                </a:solidFill>
              </a:rPr>
              <a:t>生成的上</a:t>
            </a:r>
            <a:r>
              <a:rPr sz="1600">
                <a:solidFill>
                  <a:schemeClr val="accent1"/>
                </a:solidFill>
              </a:rPr>
              <a:t>下文的表示。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单模态输入的表示学习（视觉表示）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5042535" y="1976120"/>
            <a:ext cx="6229350" cy="2409825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9360" y="44964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10970" y="1219835"/>
            <a:ext cx="1025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选取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/>
              <a:t>图像识别模型之一的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/>
              <a:t>作为图像编码器，提取输入图像在其深层中有意义的特征表示。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53990" y="234632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具体方法：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170170" y="2714625"/>
            <a:ext cx="58794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）给定一个输入图像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1600"/>
              <a:t>，首先将其大小调整为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r>
              <a:rPr lang="zh-CN" altLang="en-US" sz="1600"/>
              <a:t>像素；</a:t>
            </a:r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sz="1600"/>
              <a:t>从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sz="1600"/>
              <a:t>获得其视觉表示，表示为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U=(u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，u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，…，u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1600"/>
              <a:t>，其中</a:t>
            </a:r>
            <a:r>
              <a:rPr lang="en-US" sz="1600"/>
              <a:t> 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/>
              <a:t>是第</a:t>
            </a:r>
            <a:r>
              <a:rPr lang="en-US" sz="1600"/>
              <a:t> 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/>
              <a:t>个视觉块的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2048</a:t>
            </a:r>
            <a:r>
              <a:rPr sz="1600"/>
              <a:t>维向量表示。</a:t>
            </a:r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3</a:t>
            </a:r>
            <a:r>
              <a:rPr lang="zh-CN" altLang="en-US" sz="1600"/>
              <a:t>）用线性变换转换</a:t>
            </a:r>
            <a:r>
              <a:rPr lang="en-US" altLang="zh-CN" sz="1600"/>
              <a:t>U</a:t>
            </a:r>
            <a:r>
              <a:rPr lang="zh-CN" altLang="en-US" sz="1600"/>
              <a:t>，使得视觉表示投影到与词表示相同的空间内（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V= W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·U</a:t>
            </a:r>
            <a:r>
              <a:rPr lang="zh-CN" altLang="en-US" sz="1600"/>
              <a:t>，其中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2048×d</a:t>
            </a:r>
            <a:r>
              <a:rPr lang="zh-CN" altLang="en-US" sz="1600"/>
              <a:t>权重矩阵）。</a:t>
            </a:r>
          </a:p>
        </p:txBody>
      </p:sp>
      <p:pic>
        <p:nvPicPr>
          <p:cNvPr id="5" name="图片 4" descr="AZCM5)KB1Q}H9]K13`N1IQ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1793875"/>
            <a:ext cx="2978785" cy="4248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0220" y="5411470"/>
            <a:ext cx="5479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，v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，…，v</a:t>
            </a:r>
            <a:r>
              <a:rPr lang="zh-C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/>
              <a:t>是从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/>
              <a:t>生成的视觉表示。</a:t>
            </a:r>
          </a:p>
        </p:txBody>
      </p:sp>
      <p:sp>
        <p:nvSpPr>
          <p:cNvPr id="21" name="下箭头 20"/>
          <p:cNvSpPr/>
          <p:nvPr/>
        </p:nvSpPr>
        <p:spPr>
          <a:xfrm>
            <a:off x="7965440" y="4685030"/>
            <a:ext cx="382905" cy="492125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用于MNER的多模态Transformer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80480" y="1469390"/>
            <a:ext cx="4791075" cy="2981960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@MSQRA%U@F9K9JH~IA~V{6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1310005"/>
            <a:ext cx="5259705" cy="4739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10705" y="1679575"/>
            <a:ext cx="3729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/>
              <a:t>引入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Interaction Moudle(MMI)</a:t>
            </a:r>
          </a:p>
          <a:p>
            <a:pPr algn="ctr"/>
            <a:r>
              <a:rPr lang="zh-CN" altLang="en-US" sz="1600"/>
              <a:t>的重要性：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25615" y="2324735"/>
            <a:ext cx="40354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）由于社交媒体中文本内容的长度较短，额外的视觉上下文可以指导每个单词学习更好的单词表征。</a:t>
            </a:r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）由于每个视觉块通常与几个输入词密切相关，结合视觉块表示可以使其相关词的预测更准确。</a:t>
            </a:r>
          </a:p>
        </p:txBody>
      </p:sp>
      <p:sp>
        <p:nvSpPr>
          <p:cNvPr id="5" name="下箭头 4"/>
          <p:cNvSpPr/>
          <p:nvPr/>
        </p:nvSpPr>
        <p:spPr>
          <a:xfrm>
            <a:off x="8651875" y="4512310"/>
            <a:ext cx="382905" cy="492125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90030" y="5065395"/>
            <a:ext cx="452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通过</a:t>
            </a:r>
            <a:r>
              <a:rPr lang="en-US" altLang="zh-CN" sz="1600"/>
              <a:t>MMI</a:t>
            </a:r>
            <a:r>
              <a:rPr lang="zh-CN" altLang="en-US" sz="1600"/>
              <a:t>模块，可获得每个单词基于图像感知的词表示和基于词感知的图像表示。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 lang="en-US" altLang="zh-CN">
                <a:sym typeface="+mn-ea"/>
              </a:rPr>
              <a:t>M</a:t>
            </a:r>
            <a:r>
              <a:rPr>
                <a:sym typeface="+mn-ea"/>
              </a:rPr>
              <a:t>ultimodal </a:t>
            </a:r>
            <a:r>
              <a:rPr lang="en-US" altLang="zh-CN">
                <a:sym typeface="+mn-ea"/>
              </a:rPr>
              <a:t>I</a:t>
            </a:r>
            <a:r>
              <a:rPr>
                <a:sym typeface="+mn-ea"/>
              </a:rPr>
              <a:t>nteraction (MMI) 模块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5394325" y="3624580"/>
            <a:ext cx="5181600" cy="124206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圆角矩形 18"/>
          <p:cNvSpPr/>
          <p:nvPr/>
        </p:nvSpPr>
        <p:spPr>
          <a:xfrm>
            <a:off x="5394325" y="1223010"/>
            <a:ext cx="5181600" cy="22790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7" name="图片 6" descr="5OHDT_(21J1]D(KKTZ3_P~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15" y="1122680"/>
            <a:ext cx="3405505" cy="52825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94325" y="1287145"/>
            <a:ext cx="4950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）左图红色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层：</a:t>
            </a:r>
          </a:p>
          <a:p>
            <a:r>
              <a:rPr lang="en-US" altLang="zh-CN" sz="1600"/>
              <a:t>         </a:t>
            </a:r>
            <a:r>
              <a:rPr lang="zh-CN" altLang="en-US" sz="1600"/>
              <a:t>输入：视觉模态作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600"/>
              <a:t>，文本模态作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K、V；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18310" y="4115435"/>
            <a:ext cx="1101090" cy="1476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633210" y="1932305"/>
            <a:ext cx="245554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头跨模态注意力机制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/>
              <a:t>求和</a:t>
            </a:r>
            <a:r>
              <a:rPr lang="en-US" altLang="zh-CN" sz="1600"/>
              <a:t>&amp;</a:t>
            </a:r>
            <a:r>
              <a:rPr lang="zh-CN" altLang="en-US" sz="1600"/>
              <a:t>归一化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/>
              <a:t>前馈网络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/>
              <a:t>求和</a:t>
            </a:r>
            <a:r>
              <a:rPr lang="en-US" altLang="zh-CN" sz="1600"/>
              <a:t>&amp;</a:t>
            </a:r>
            <a:r>
              <a:rPr lang="zh-CN" altLang="en-US" sz="1600"/>
              <a:t>归一化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58840" y="193230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步骤：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394325" y="3657600"/>
            <a:ext cx="5181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）左图蓝色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层：</a:t>
            </a:r>
          </a:p>
          <a:p>
            <a:pPr algn="l"/>
            <a:r>
              <a:rPr lang="en-US" altLang="zh-CN" sz="1600"/>
              <a:t>         </a:t>
            </a:r>
            <a:r>
              <a:rPr lang="zh-CN" altLang="en-US" sz="1600"/>
              <a:t>输入：文本模态作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600"/>
              <a:t>，视觉模态作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K、V</a:t>
            </a:r>
            <a:r>
              <a:rPr lang="zh-CN" altLang="en-US" sz="1600"/>
              <a:t>，与文本的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层对称；</a:t>
            </a:r>
          </a:p>
          <a:p>
            <a:pPr algn="l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Q=(q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，q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，…，q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是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层的输出表示。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57245" y="4115435"/>
            <a:ext cx="1101090" cy="14763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58840" y="3009900"/>
            <a:ext cx="39935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P=(p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，p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，…，p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是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层的输出表示。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394960" y="5074285"/>
            <a:ext cx="5181600" cy="100266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文本框 24"/>
          <p:cNvSpPr txBox="1"/>
          <p:nvPr/>
        </p:nvSpPr>
        <p:spPr>
          <a:xfrm>
            <a:off x="5394960" y="5135880"/>
            <a:ext cx="5180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）左上图紫色耦合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层：</a:t>
            </a:r>
          </a:p>
          <a:p>
            <a:pPr algn="l"/>
            <a:r>
              <a:rPr lang="en-US" altLang="zh-CN" sz="1600"/>
              <a:t>         </a:t>
            </a:r>
            <a:r>
              <a:rPr lang="zh-CN" altLang="en-US" sz="1600"/>
              <a:t>输入：文本模态作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600"/>
              <a:t>，输出表示作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K、V；</a:t>
            </a:r>
          </a:p>
          <a:p>
            <a:pPr algn="l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A=(a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，a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，…，a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是耦合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层的输出表示。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718310" y="2080895"/>
            <a:ext cx="1101090" cy="14763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 lang="en-US" altLang="zh-CN">
                <a:sym typeface="+mn-ea"/>
              </a:rPr>
              <a:t>M</a:t>
            </a:r>
            <a:r>
              <a:rPr>
                <a:sym typeface="+mn-ea"/>
              </a:rPr>
              <a:t>ultimodal </a:t>
            </a:r>
            <a:r>
              <a:rPr lang="en-US" altLang="zh-CN">
                <a:sym typeface="+mn-ea"/>
              </a:rPr>
              <a:t>I</a:t>
            </a:r>
            <a:r>
              <a:rPr>
                <a:sym typeface="+mn-ea"/>
              </a:rPr>
              <a:t>nteraction (MMI) 模块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9" name="图片 8" descr="5OHDT_(21J1]D(KKTZ3_P~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122680"/>
            <a:ext cx="3405505" cy="5282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18310" y="4115435"/>
            <a:ext cx="1101090" cy="1476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57245" y="4115435"/>
            <a:ext cx="1101090" cy="14763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718310" y="2080895"/>
            <a:ext cx="1101090" cy="14763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883150" y="1492250"/>
            <a:ext cx="6113780" cy="1503680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157470" y="1764030"/>
            <a:ext cx="56813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</a:rPr>
              <a:t>紫色耦合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>
                <a:solidFill>
                  <a:schemeClr val="accent1"/>
                </a:solidFill>
              </a:rPr>
              <a:t>层的存在意义：</a:t>
            </a:r>
            <a:r>
              <a:rPr lang="zh-CN" altLang="en-US" sz="1600"/>
              <a:t>由于视觉表示在上述红色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CMT</a:t>
            </a:r>
            <a:r>
              <a:rPr lang="zh-CN" altLang="en-US" sz="1600"/>
              <a:t>层中被视为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600"/>
              <a:t>，每个生成的向量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/>
              <a:t>对应于第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/>
              <a:t>个视觉块，而不是第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/>
              <a:t>个输入字。 理想情况下，图像感知的词表示应该对应于每个单词。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883150" y="3693795"/>
            <a:ext cx="6113780" cy="1971040"/>
          </a:xfrm>
          <a:prstGeom prst="roundRect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57470" y="3940175"/>
            <a:ext cx="56813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</a:rPr>
              <a:t>视觉门（</a:t>
            </a:r>
            <a:r>
              <a:rPr lang="en-US" altLang="zh-CN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Gate</a:t>
            </a:r>
            <a:r>
              <a:rPr lang="zh-CN" altLang="en-US" sz="1600">
                <a:solidFill>
                  <a:schemeClr val="accent1"/>
                </a:solidFill>
              </a:rPr>
              <a:t>）的作用：</a:t>
            </a:r>
            <a:r>
              <a:rPr lang="zh-CN" altLang="en-US" sz="1600"/>
              <a:t>许多例如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/>
              <a:t>，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/>
              <a:t>和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well的虚词</a:t>
            </a:r>
            <a:r>
              <a:rPr lang="zh-CN" altLang="en-US" sz="1600"/>
              <a:t>与任何视觉块对齐都不合理。因此，引入视觉门来动态控制视觉特征的贡献。 根据以往工作实践，论文将上述词表示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/>
              <a:t>和视觉表示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600"/>
              <a:t>的信息结合起来，设计了一个视觉门。基于门输出，我们可以得到最终的词感知的视觉表示为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B=g·Q</a:t>
            </a:r>
            <a:r>
              <a:rPr lang="zh-CN" altLang="en-US" sz="1600"/>
              <a:t>（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1600"/>
              <a:t>的公式详见论文）。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Auxiliary Entity Span Detection （</a:t>
            </a:r>
            <a:r>
              <a:rPr lang="en-US" altLang="zh-CN">
                <a:sym typeface="+mn-ea"/>
              </a:rPr>
              <a:t>ESD</a:t>
            </a:r>
            <a:r>
              <a:rPr>
                <a:sym typeface="+mn-ea"/>
              </a:rPr>
              <a:t>）模块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000" y="118300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辅助实体跨度检测模块的意义：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84045" y="1551305"/>
            <a:ext cx="88214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/>
              <a:t>        </a:t>
            </a:r>
            <a:r>
              <a:rPr lang="zh-CN" altLang="en-US" sz="1600"/>
              <a:t>上述提出的多模态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600"/>
              <a:t>主要集中在对文本和图像之间的交互进行建模，因此它可能导致学习模型过分强调图像突出显示的实体，而忽略剩余的实体。为了缓解这种偏差，论文提出基于文本的实体跨度检测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(ESD)</a:t>
            </a:r>
            <a:r>
              <a:rPr lang="zh-CN" altLang="en-US" sz="1600"/>
              <a:t>作为一项辅助任务。</a:t>
            </a:r>
          </a:p>
        </p:txBody>
      </p:sp>
      <p:pic>
        <p:nvPicPr>
          <p:cNvPr id="12" name="图片 11" descr="HXEBKIC5{@F@}NHUDL@)M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55" y="2564765"/>
            <a:ext cx="3036570" cy="3904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31815" y="279590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具体方法：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80" y="3486785"/>
            <a:ext cx="42913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ESD</a:t>
            </a:r>
            <a:r>
              <a:rPr lang="zh-CN" altLang="en-US" sz="1600"/>
              <a:t>建模为另一个序列标记任务，使用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z=(z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，…，z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表示标签序列，其中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∈z</a:t>
            </a:r>
            <a:r>
              <a:rPr lang="zh-CN" altLang="en-US" sz="1600"/>
              <a:t>且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z={B，I，O}</a:t>
            </a:r>
            <a:r>
              <a:rPr lang="zh-CN" altLang="en-US" sz="1600"/>
              <a:t>；</a:t>
            </a:r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）使用另一个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600"/>
              <a:t>层来获得其特定的隐藏表示，为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T=(t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，t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，…，t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/>
              <a:t>，然后将其送到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CRF</a:t>
            </a:r>
            <a:r>
              <a:rPr lang="zh-CN" altLang="en-US" sz="1600"/>
              <a:t>层，以预测给定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600"/>
              <a:t>的标签序列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1600"/>
              <a:t>的概率。</a:t>
            </a:r>
            <a:endParaRPr lang="en-US" altLang="zh-CN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Conversion Matrix（转移矩阵）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651000" y="118300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转移矩阵的作用：</a:t>
            </a:r>
          </a:p>
        </p:txBody>
      </p:sp>
      <p:pic>
        <p:nvPicPr>
          <p:cNvPr id="5" name="图片 4" descr="{}$K%FSVCLVW_@K`OASNCG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2227580"/>
            <a:ext cx="7673340" cy="4219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1000" y="1551305"/>
            <a:ext cx="9229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       </a:t>
            </a:r>
            <a:r>
              <a:rPr lang="zh-CN" altLang="en-US" sz="1600"/>
              <a:t>虽然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ESD</a:t>
            </a:r>
            <a:r>
              <a:rPr lang="zh-CN" altLang="en-US" sz="1600"/>
              <a:t>被建模为与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MNER</a:t>
            </a:r>
            <a:r>
              <a:rPr lang="zh-CN" altLang="en-US" sz="1600"/>
              <a:t>分离的辅助任务，但这两个任务是高度相关的，因为每个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ESD</a:t>
            </a:r>
            <a:r>
              <a:rPr lang="zh-CN" altLang="en-US" sz="1600"/>
              <a:t>标签应该只对应于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MNER</a:t>
            </a:r>
            <a:r>
              <a:rPr lang="zh-CN" altLang="en-US" sz="1600"/>
              <a:t>中的标签子集。例如，给出了图中的句子，如果第一个单词被预测为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ESD</a:t>
            </a:r>
            <a:r>
              <a:rPr lang="zh-CN" altLang="en-US" sz="1600"/>
              <a:t>中实体的开始(即有标签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/>
              <a:t>)，它也应该是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MNER</a:t>
            </a:r>
            <a:r>
              <a:rPr lang="zh-CN" altLang="en-US" sz="1600"/>
              <a:t>中类型实体的开始(例如，有标签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B-PER</a:t>
            </a:r>
            <a:r>
              <a:rPr lang="zh-CN" altLang="en-US" sz="1600"/>
              <a:t>)。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56785" y="3206750"/>
            <a:ext cx="1111885" cy="1198880"/>
          </a:xfrm>
          <a:prstGeom prst="rect">
            <a:avLst/>
          </a:prstGeom>
          <a:noFill/>
          <a:ln w="28575">
            <a:solidFill>
              <a:srgbClr val="CA2831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 flipV="1">
            <a:off x="2892425" y="3006725"/>
            <a:ext cx="3542030" cy="844550"/>
          </a:xfrm>
          <a:prstGeom prst="bentConnector3">
            <a:avLst>
              <a:gd name="adj1" fmla="val -8712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实验结果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5" name="图片 4" descr="E5LC}(3W1Q6(B33L24C7[8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1120775"/>
            <a:ext cx="10658475" cy="3982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92425" y="5406390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实验结果表明：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UMT-BERT-CRF</a:t>
            </a:r>
            <a:r>
              <a:rPr lang="zh-CN" altLang="en-US"/>
              <a:t>比其他传统方法具有更高的性能。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150745" y="4949825"/>
            <a:ext cx="9260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实验结果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072130" y="5416550"/>
            <a:ext cx="686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实验结果表明：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UMT</a:t>
            </a:r>
            <a:r>
              <a:rPr lang="zh-CN" altLang="en-US"/>
              <a:t>中的所有组件都对最终结果做出了重要贡献。</a:t>
            </a:r>
          </a:p>
        </p:txBody>
      </p:sp>
      <p:pic>
        <p:nvPicPr>
          <p:cNvPr id="5" name="图片 4" descr="37[JKG5V7K6D@UYF(ERKL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35" y="1409700"/>
            <a:ext cx="6593840" cy="2807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70145" y="4217670"/>
            <a:ext cx="51136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Table 3: Ablation Study of Unified Multimodal Transformer.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3789045" y="3183890"/>
            <a:ext cx="56451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789045" y="3429000"/>
            <a:ext cx="56451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789045" y="3685540"/>
            <a:ext cx="56451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789045" y="3942080"/>
            <a:ext cx="56451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64565" y="3014980"/>
            <a:ext cx="2824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减轻视觉上下文偏差的重要性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60170" y="3260725"/>
            <a:ext cx="2428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辅助模块对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</a:rPr>
              <a:t>UMT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的重要性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84935" y="3516630"/>
            <a:ext cx="23793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图像信息对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</a:rPr>
              <a:t>NER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的重要性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67765" y="3773170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动态控制视觉特征的重要性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不足与展望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732915" y="1217295"/>
            <a:ext cx="960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如果图像与文本内容不相关，则采用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UMT</a:t>
            </a:r>
            <a:r>
              <a:rPr lang="zh-CN" altLang="en-US"/>
              <a:t>方法的多模态命名实体识别会对结果产生负面影响。</a:t>
            </a:r>
          </a:p>
        </p:txBody>
      </p:sp>
      <p:pic>
        <p:nvPicPr>
          <p:cNvPr id="5" name="图片 4" descr="$@5UECZ[J_(XJ1)_~`@Q6W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75" y="2077085"/>
            <a:ext cx="2794000" cy="221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43785" y="4536440"/>
            <a:ext cx="30651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eg.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Ask [Siri 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] what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 divided by 0 is and watch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 put you in your place.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3485" y="26638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展望：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63485" y="3232150"/>
            <a:ext cx="3248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改进</a:t>
            </a:r>
            <a:r>
              <a:rPr lang="en-US" altLang="zh-CN" sz="2000"/>
              <a:t>UMT</a:t>
            </a:r>
            <a:r>
              <a:rPr lang="zh-CN" altLang="en-US" sz="2000"/>
              <a:t>，动态地过滤掉</a:t>
            </a:r>
          </a:p>
          <a:p>
            <a:r>
              <a:rPr lang="zh-CN" altLang="en-US" sz="2000"/>
              <a:t>图片中的潜在噪音。</a:t>
            </a:r>
          </a:p>
        </p:txBody>
      </p:sp>
      <p:sp>
        <p:nvSpPr>
          <p:cNvPr id="26" name="下箭头 25"/>
          <p:cNvSpPr/>
          <p:nvPr/>
        </p:nvSpPr>
        <p:spPr>
          <a:xfrm rot="16200000">
            <a:off x="6276975" y="2791460"/>
            <a:ext cx="517525" cy="902970"/>
          </a:xfrm>
          <a:prstGeom prst="downArrow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228C2-D2F6-4170-9047-6CDD51C6865A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655790" y="1778316"/>
            <a:ext cx="888041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Image-embodied</a:t>
            </a:r>
            <a:r>
              <a:rPr kumimoji="1" lang="zh-CN" altLang="en-US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 </a:t>
            </a:r>
            <a:r>
              <a:rPr kumimoji="1" lang="en-US" altLang="zh-CN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Knowledge</a:t>
            </a:r>
            <a:r>
              <a:rPr kumimoji="1" lang="zh-CN" altLang="en-US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 </a:t>
            </a:r>
            <a:r>
              <a:rPr kumimoji="1" lang="en-US" altLang="zh-CN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Representation</a:t>
            </a:r>
            <a:r>
              <a:rPr kumimoji="1" lang="zh-CN" altLang="en-US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 </a:t>
            </a:r>
            <a:r>
              <a:rPr kumimoji="1" lang="en-US" altLang="zh-CN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Learning</a:t>
            </a:r>
            <a:br>
              <a:rPr kumimoji="1" lang="en-US" altLang="zh-CN" sz="54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</a:br>
            <a:r>
              <a:rPr kumimoji="1" lang="zh-CN" altLang="en-US" sz="4800" b="1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图像嵌入的知识表示学习</a:t>
            </a:r>
            <a:endParaRPr lang="en-US" altLang="zh-CN" sz="6600" b="1" dirty="0">
              <a:solidFill>
                <a:schemeClr val="accent1"/>
              </a:solidFill>
              <a:latin typeface="Georgia" panose="020405020504050203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51140" y="4484370"/>
            <a:ext cx="2236510" cy="4124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汇报人：冉琼慧子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E5FA-E864-4DB3-828D-6612CA037E1C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11600" y="1998290"/>
            <a:ext cx="6827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论文工作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模型介绍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验证有效性实验</a:t>
            </a:r>
            <a:endParaRPr lang="en-US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zh-CN" altLang="zh-CN" sz="20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2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377412" y="461187"/>
            <a:ext cx="9186431" cy="423545"/>
          </a:xfrm>
        </p:spPr>
        <p:txBody>
          <a:bodyPr/>
          <a:lstStyle/>
          <a:p>
            <a:r>
              <a:rPr>
                <a:sym typeface="+mn-ea"/>
              </a:rPr>
              <a:t>一、研究背景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6060" y="1534795"/>
            <a:ext cx="54178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积累了很多文本大数据，拥有了大量语音、图像、视频等多模态数据。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面对数据增长，我们不再满足于模拟人的各种感知能力，而要去提升其认知能力。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开始研究人类大脑并探索认知的机理，从而做到具备能理解、会思考、可解释等特征的认知智能。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开始与各种感知智能技术做深入结合，比如图像识别技术、语音识别技术等。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知识图谱的动态性和多模态性也慢慢成为一种趋势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2454910"/>
            <a:ext cx="4886960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869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1181100" y="2251474"/>
            <a:ext cx="10515600" cy="4839889"/>
          </a:xfrm>
        </p:spPr>
        <p:txBody>
          <a:bodyPr/>
          <a:lstStyle/>
          <a:p>
            <a:r>
              <a:rPr kumimoji="1" lang="zh-CN" altLang="en-US" dirty="0"/>
              <a:t>建模</a:t>
            </a:r>
            <a:r>
              <a:rPr kumimoji="1" lang="en-US" altLang="zh-CN" dirty="0"/>
              <a:t>KGs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Translation-based</a:t>
            </a:r>
            <a:r>
              <a:rPr kumimoji="1" lang="zh-CN" altLang="en-US" dirty="0"/>
              <a:t>方法（</a:t>
            </a:r>
            <a:r>
              <a:rPr kumimoji="1" lang="en-US" altLang="zh-CN" dirty="0" err="1"/>
              <a:t>TransE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TransD</a:t>
            </a:r>
            <a:r>
              <a:rPr kumimoji="1" lang="zh-CN" altLang="en-US" dirty="0"/>
              <a:t>等）</a:t>
            </a:r>
            <a:endParaRPr kumimoji="1" lang="en-US" altLang="zh-CN" dirty="0"/>
          </a:p>
          <a:p>
            <a:r>
              <a:rPr kumimoji="1" lang="en-US" altLang="zh-CN" dirty="0"/>
              <a:t>Multi-source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sz="2000" dirty="0"/>
              <a:t>2014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wang</a:t>
            </a:r>
            <a:r>
              <a:rPr kumimoji="1" lang="zh-CN" altLang="en-US" sz="2000" dirty="0"/>
              <a:t>等人研究使用文字信息映射出实体和单词到一个向量空间；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	2016</a:t>
            </a:r>
            <a:r>
              <a:rPr kumimoji="1" lang="zh-CN" altLang="en-US" sz="2000" dirty="0"/>
              <a:t>年 从实体描述构建实体表示，实现建模；</a:t>
            </a:r>
            <a:endParaRPr kumimoji="1" lang="en-US" altLang="zh-CN" sz="20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41</a:t>
            </a:fld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CA396-88A5-C248-984A-B8D3EF52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8D9064-1445-9F48-B144-289A79E53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D0FF3-47BE-7345-9A08-8E6F4FA6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A464DD-F83B-5F43-BB83-30E5D62E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C2C48-DE2C-5544-BFE0-78CA85B3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685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设计</a:t>
            </a:r>
            <a:r>
              <a:rPr kumimoji="1" lang="en-US" altLang="zh-CN" sz="2400" dirty="0"/>
              <a:t>Image-embodied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Knowledge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Representation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  <a:r>
              <a:rPr kumimoji="1" lang="zh-CN" altLang="en-US" sz="2400" dirty="0"/>
              <a:t>（</a:t>
            </a:r>
            <a:r>
              <a:rPr kumimoji="1" lang="en-US" altLang="zh-CN" dirty="0">
                <a:solidFill>
                  <a:schemeClr val="accent1"/>
                </a:solidFill>
              </a:rPr>
              <a:t>IKRL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图像编码器：生成基于图像的表示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注意力方法：构建一个实体的聚合图像表示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测评</a:t>
            </a:r>
            <a:r>
              <a:rPr kumimoji="1" lang="en-US" altLang="zh-CN" dirty="0"/>
              <a:t>IKRL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Knowledge 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completion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triple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FF143-F67C-5B48-989D-32A6E0A3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350C6-678B-5B46-813C-53B593240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CBCEF-F1BD-3C49-85B1-EBD85C34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CB0E3D-BFE2-8C4B-8D7A-E5FDEF53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E9806-6C8F-6B41-A545-7B9A25C9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904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586740" y="4106612"/>
            <a:ext cx="11864340" cy="289281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/>
              <a:t>视觉信息作为</a:t>
            </a:r>
            <a:r>
              <a:rPr kumimoji="1" lang="en-US" altLang="zh-CN" sz="2000" dirty="0"/>
              <a:t>IKRL</a:t>
            </a:r>
            <a:r>
              <a:rPr kumimoji="1" lang="zh-CN" altLang="en-US" sz="2000" dirty="0"/>
              <a:t>的输入</a:t>
            </a:r>
            <a:endParaRPr kumimoji="1" lang="en-US" altLang="zh-CN" sz="2000" dirty="0"/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图像表示模块 </a:t>
            </a:r>
            <a:r>
              <a:rPr kumimoji="1" lang="zh-CN" altLang="en-US" sz="2000" dirty="0"/>
              <a:t>：使用神经网络（</a:t>
            </a:r>
            <a:r>
              <a:rPr kumimoji="1" lang="en-US" altLang="zh-CN" sz="2000" dirty="0" err="1"/>
              <a:t>alexnet</a:t>
            </a:r>
            <a:r>
              <a:rPr kumimoji="1" lang="zh-CN" altLang="en-US" sz="2000" dirty="0"/>
              <a:t>）在图片中提取特征，构建每个图像的特征表示。</a:t>
            </a:r>
            <a:endParaRPr kumimoji="1" lang="en-US" altLang="zh-CN" sz="2000" dirty="0"/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图像映射模块</a:t>
            </a:r>
            <a:r>
              <a:rPr kumimoji="1" lang="zh-CN" altLang="en-US" sz="2000" dirty="0"/>
              <a:t>：将图像特征表示从图像空间映射到实体空间。通过一个共享的投影矩阵计算：</a:t>
            </a:r>
            <a:endParaRPr kumimoji="1" lang="en-US" altLang="zh-CN" sz="2000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图像编码器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62" y="1074872"/>
            <a:ext cx="6289276" cy="27253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27" y="5403057"/>
            <a:ext cx="2184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基于注意力的多实例学习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53200" y="2314733"/>
            <a:ext cx="5410200" cy="5022533"/>
          </a:xfrm>
        </p:spPr>
        <p:txBody>
          <a:bodyPr/>
          <a:lstStyle/>
          <a:p>
            <a:r>
              <a:rPr kumimoji="1" lang="zh-CN" altLang="en-US" dirty="0"/>
              <a:t>问题：图像质量不同</a:t>
            </a:r>
            <a:endParaRPr kumimoji="1" lang="en-US" altLang="zh-CN" dirty="0"/>
          </a:p>
          <a:p>
            <a:r>
              <a:rPr kumimoji="1" lang="zh-CN" altLang="en-US" dirty="0"/>
              <a:t>如左图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实例错误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未体现实例特点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过于体现细节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21" y="2032000"/>
            <a:ext cx="54102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基于注意力的多实例学习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结合每个图像表示和它实体的结构化表示，生成一个实例级注意。第</a:t>
            </a:r>
            <a:r>
              <a:rPr kumimoji="1" lang="en-US" altLang="zh-CN" sz="2400" dirty="0"/>
              <a:t>k</a:t>
            </a:r>
            <a:r>
              <a:rPr kumimoji="1" lang="zh-CN" altLang="en-US" sz="2400" dirty="0"/>
              <a:t>个实体的第</a:t>
            </a:r>
            <a:r>
              <a:rPr kumimoji="1" lang="en-US" altLang="zh-CN" sz="2400" dirty="0" err="1"/>
              <a:t>i</a:t>
            </a:r>
            <a:r>
              <a:rPr kumimoji="1" lang="zh-CN" altLang="en-US" sz="2400" dirty="0"/>
              <a:t>个图像表达的注意为：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K</a:t>
            </a:r>
            <a:r>
              <a:rPr kumimoji="1" lang="zh-CN" altLang="en-US" sz="2400" dirty="0"/>
              <a:t>个实体的聚合图像表示为：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-897" r="14341"/>
          <a:stretch>
            <a:fillRect/>
          </a:stretch>
        </p:blipFill>
        <p:spPr>
          <a:xfrm>
            <a:off x="3596997" y="2784028"/>
            <a:ext cx="4533892" cy="82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85" y="4695426"/>
            <a:ext cx="3735737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IKRL</a:t>
            </a:r>
            <a:r>
              <a:rPr kumimoji="1" lang="zh-CN" altLang="en-US" dirty="0"/>
              <a:t>总体框架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074"/>
            <a:ext cx="99949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E9A97-8958-BB41-A6F3-42CD9C4A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实验验证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5956E-CE19-E14F-9E9E-C3FEA290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8FA92-3CE4-7740-BB0B-B562EA12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7D5EF-8D67-3D4F-AC01-1592AF4B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B48BE-6964-D14A-980E-2914D8BD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7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实验部分：数据库设置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9240" y="1637764"/>
            <a:ext cx="9622773" cy="47596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3600" dirty="0"/>
              <a:t>WN9-IMG</a:t>
            </a:r>
            <a:r>
              <a:rPr kumimoji="1" lang="zh-CN" altLang="en-US" sz="3600" dirty="0"/>
              <a:t>：</a:t>
            </a:r>
            <a:endParaRPr kumimoji="1" lang="en-US" altLang="zh-CN" sz="36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1"/>
                </a:solidFill>
              </a:rPr>
              <a:t>三元组</a:t>
            </a:r>
            <a:r>
              <a:rPr kumimoji="1" lang="zh-CN" altLang="en-US" sz="2800" dirty="0"/>
              <a:t>：经典知识图谱数据库</a:t>
            </a:r>
            <a:r>
              <a:rPr kumimoji="1" lang="en-US" altLang="zh-CN" sz="2800" dirty="0"/>
              <a:t>WN18</a:t>
            </a:r>
            <a:r>
              <a:rPr kumimoji="1" lang="zh-CN" altLang="en-US" sz="2800" dirty="0"/>
              <a:t>的子集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1"/>
                </a:solidFill>
              </a:rPr>
              <a:t>图像</a:t>
            </a:r>
            <a:r>
              <a:rPr kumimoji="1" lang="zh-CN" altLang="en-US" sz="2800" dirty="0"/>
              <a:t>：根据</a:t>
            </a:r>
            <a:r>
              <a:rPr kumimoji="1" lang="en-US" altLang="zh-CN" sz="2800" dirty="0"/>
              <a:t>WordNet</a:t>
            </a:r>
            <a:r>
              <a:rPr kumimoji="1" lang="zh-CN" altLang="en-US" sz="2800" dirty="0"/>
              <a:t>的层次结构从</a:t>
            </a:r>
            <a:r>
              <a:rPr kumimoji="1" lang="en-US" altLang="zh-CN" sz="2800" dirty="0"/>
              <a:t>ImageNet</a:t>
            </a:r>
            <a:r>
              <a:rPr kumimoji="1" lang="zh-CN" altLang="en-US" sz="2800" dirty="0"/>
              <a:t>中选择了</a:t>
            </a:r>
            <a:r>
              <a:rPr kumimoji="1" lang="en-US" altLang="zh-CN" sz="2800" dirty="0"/>
              <a:t>63225</a:t>
            </a:r>
            <a:r>
              <a:rPr kumimoji="1" lang="zh-CN" altLang="en-US" sz="2800" dirty="0"/>
              <a:t>张图像，保证数据库内的每一个实体都有对应的图像。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实验一：知识图谱补全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92597" y="2185396"/>
                <a:ext cx="10515600" cy="483988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知识图谱补全</a:t>
                </a:r>
                <a:r>
                  <a:rPr kumimoji="1" lang="zh-CN" altLang="en-US" dirty="0">
                    <a:sym typeface="Wingdings" panose="05000000000000000000" pitchFamily="2" charset="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b="0" dirty="0">
                    <a:sym typeface="Wingdings" panose="05000000000000000000" pitchFamily="2" charset="2"/>
                  </a:rPr>
                  <a:t>中有一个缺失，将其补全；</a:t>
                </a:r>
                <a:endParaRPr kumimoji="1" lang="en-US" altLang="zh-CN" b="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ym typeface="Wingdings" panose="05000000000000000000" pitchFamily="2" charset="2"/>
                  </a:rPr>
                  <a:t>方法：实体预测，</a:t>
                </a:r>
                <a:r>
                  <a:rPr lang="zh-CN" altLang="en-US" dirty="0"/>
                  <a:t>使用能量函数对三元组进行打分，最后通过排序来预测实体之间的关系</a:t>
                </a:r>
                <a:r>
                  <a:rPr kumimoji="1" lang="zh-CN" altLang="en-US" dirty="0">
                    <a:sym typeface="Wingdings" panose="05000000000000000000" pitchFamily="2" charset="2"/>
                  </a:rPr>
                  <a:t>；</a:t>
                </a:r>
                <a:endParaRPr kumimoji="1" lang="en-US" altLang="zh-CN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b="0" dirty="0">
                    <a:sym typeface="Wingdings" panose="05000000000000000000" pitchFamily="2" charset="2"/>
                  </a:rPr>
                  <a:t>标准：</a:t>
                </a:r>
                <a:r>
                  <a:rPr kumimoji="1" lang="en-US" altLang="zh-CN" dirty="0"/>
                  <a:t> 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Hits@10</a:t>
                </a:r>
                <a:endParaRPr kumimoji="1" lang="en-US" altLang="zh-CN" b="0" dirty="0">
                  <a:sym typeface="Wingdings" panose="05000000000000000000" pitchFamily="2" charset="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2597" y="2185396"/>
                <a:ext cx="10515600" cy="4839889"/>
              </a:xfrm>
              <a:blipFill rotWithShape="1">
                <a:blip r:embed="rId3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能量函数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9710" y="1948286"/>
            <a:ext cx="10515600" cy="105079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TransE</a:t>
            </a:r>
            <a:r>
              <a:rPr kumimoji="1" lang="zh-CN" altLang="en-US" dirty="0"/>
              <a:t>的能量函数：</a:t>
            </a:r>
            <a:endParaRPr kumimoji="1" lang="en-US" altLang="zh-CN" dirty="0"/>
          </a:p>
          <a:p>
            <a:r>
              <a:rPr kumimoji="1" lang="en-US" altLang="zh-CN" dirty="0"/>
              <a:t>IKRL</a:t>
            </a:r>
            <a:r>
              <a:rPr kumimoji="1" lang="zh-CN" altLang="en-US" dirty="0"/>
              <a:t>的能量函数：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81" y="1948286"/>
            <a:ext cx="3174190" cy="500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81" y="2387193"/>
            <a:ext cx="4297312" cy="486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86" y="3009017"/>
            <a:ext cx="3031711" cy="3381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72" y="3357155"/>
            <a:ext cx="2968636" cy="3381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3660" y="3705293"/>
            <a:ext cx="3031711" cy="3215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93" y="4031547"/>
            <a:ext cx="2946825" cy="304037"/>
          </a:xfrm>
          <a:prstGeom prst="rect">
            <a:avLst/>
          </a:prstGeom>
        </p:spPr>
      </p:pic>
      <p:sp>
        <p:nvSpPr>
          <p:cNvPr id="13" name="内容占位符 2"/>
          <p:cNvSpPr txBox="1"/>
          <p:nvPr/>
        </p:nvSpPr>
        <p:spPr>
          <a:xfrm>
            <a:off x="949710" y="4535773"/>
            <a:ext cx="10515600" cy="1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其中，        为实体的结构化信息表示，        为实体的基于图像的表示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2" y="4557501"/>
            <a:ext cx="720075" cy="2763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107" y="4574166"/>
            <a:ext cx="731403" cy="27630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实验一：知识图谱补全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1007814"/>
            <a:ext cx="5130800" cy="2692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3960561"/>
            <a:ext cx="83693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实验二：三元组分类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三元组分类：判断三元组关系是否准确，是一个二分类任务；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92" y="2633068"/>
            <a:ext cx="49784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9BC40-B1BF-3244-8C14-8FA8C370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7EE6B-A023-8C4A-B2F9-6D942B97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研究者采用知识表示学习的方式融合多模态信息进行关系抽取：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基于</a:t>
            </a:r>
            <a:r>
              <a:rPr kumimoji="1" lang="en-US" altLang="zh-CN" dirty="0" err="1"/>
              <a:t>TranE</a:t>
            </a:r>
            <a:r>
              <a:rPr kumimoji="1" lang="zh-CN" altLang="en-US" dirty="0"/>
              <a:t>模型，将模型扩展到其他</a:t>
            </a:r>
            <a:r>
              <a:rPr kumimoji="1" lang="zh-CN" altLang="en-US" dirty="0">
                <a:solidFill>
                  <a:schemeClr val="accent1"/>
                </a:solidFill>
              </a:rPr>
              <a:t>更有效</a:t>
            </a:r>
            <a:r>
              <a:rPr kumimoji="1" lang="zh-CN" altLang="en-US" dirty="0"/>
              <a:t>的转化方法，增强模型的有效性。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只考虑每个实体图像作为目标实体的视觉信息，不过图像中肯定不止包含一个简单实体，可以继续探索学习在一张图像中</a:t>
            </a:r>
            <a:r>
              <a:rPr kumimoji="1" lang="zh-CN" altLang="en-US" dirty="0">
                <a:solidFill>
                  <a:schemeClr val="accent1"/>
                </a:solidFill>
              </a:rPr>
              <a:t>多个实体</a:t>
            </a:r>
            <a:r>
              <a:rPr kumimoji="1" lang="zh-CN" altLang="en-US" dirty="0"/>
              <a:t>的抽取并于对应的关系相结合。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213CF6-A057-B149-81AC-4B523EBA6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F3DD6-4A88-BF49-BC9F-0B1FC0F6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DAC4E-1DE1-CF4E-9CF7-6F1895CF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432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D0175-E621-467B-AA63-2400200A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多模态知识图谱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72B31-CE08-4DDF-BC2D-B305A34D1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en-US" altLang="zh-CN" dirty="0"/>
              <a:t>: A Large-Scale, Comprehensive Multi-Modal Knowledge Graph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FC2FE-E946-4F91-89D9-AAF77E84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3993F-0F7B-403A-BD38-62C751A5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D78A0-1DDA-4429-B9C3-832E7EA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70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B798999-6E5A-4C59-81BE-E2ECC789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D65A728-83EE-4AD0-9DAD-A49AB1670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文本知识图谱：</a:t>
            </a:r>
            <a:r>
              <a:rPr lang="en-US" altLang="zh-CN" dirty="0"/>
              <a:t>Wikipedia</a:t>
            </a:r>
            <a:r>
              <a:rPr lang="zh-CN" altLang="en-US" dirty="0"/>
              <a:t>、</a:t>
            </a:r>
            <a:r>
              <a:rPr lang="en-US" altLang="zh-CN" dirty="0" err="1"/>
              <a:t>DBpedia</a:t>
            </a:r>
            <a:endParaRPr lang="en-US" altLang="zh-CN" dirty="0"/>
          </a:p>
          <a:p>
            <a:r>
              <a:rPr lang="zh-CN" altLang="en-US" dirty="0"/>
              <a:t>视觉源稀少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现有多模态连接方法不够成熟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学术界缺少完整的多模态知识图谱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2DFA3-FB20-41E3-98FD-E7622D04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2B0F4-4C90-4F42-88E7-F5086FE9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E1E4F-AAD2-4E72-BD19-85731616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97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55B5A75-A9FE-413F-B98C-6FBBAFE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论文信息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B12BCFE-0F9A-4EE9-9EFE-BAC50B95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论文名称：</a:t>
            </a:r>
            <a:r>
              <a:rPr lang="en-US" altLang="zh-CN" dirty="0" err="1"/>
              <a:t>Richpedia</a:t>
            </a:r>
            <a:r>
              <a:rPr lang="en-US" altLang="zh-CN" dirty="0"/>
              <a:t>: A Large-Scale, Comprehensive Multi-Modal Knowledge Graph</a:t>
            </a:r>
          </a:p>
          <a:p>
            <a:endParaRPr lang="en-US" altLang="zh-CN" dirty="0"/>
          </a:p>
          <a:p>
            <a:r>
              <a:rPr lang="zh-CN" altLang="en-US" dirty="0"/>
              <a:t>作者：王萌、王昊奋、漆桂林、郑秋硕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会议：</a:t>
            </a:r>
            <a:r>
              <a:rPr lang="en-US" altLang="zh-CN" dirty="0"/>
              <a:t>9th Joint International Conference, JIST 2019, Hangzhou, China, November 25–27, 2019, Proceedings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61ABD-F4BB-4D9A-9F6D-88CC45B7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DA6-EE62-4946-8C11-F196B508BD07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A696B-B787-4E37-ABB3-0B2FB7DD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B77AC-7948-4700-819A-4DFE8E43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457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D9C2B-7CF5-46E3-B053-9D1E3B62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多模态知识图谱图示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6E1DB8-3C4F-4DAF-8C13-5F95571D4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4" y="1336675"/>
            <a:ext cx="9458951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8230A-FA5A-447E-92CA-11D58018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59FBA-6592-4767-890B-97B5B22D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61DC4-41F2-4B73-89FF-292434F9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二、研究目标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69815" y="1213485"/>
            <a:ext cx="57277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信息抽取的主要目标是从无结构的生文本中抽取出结构化、半结构化或非结构化的数据。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信息抽取的一般过程是：在从生文本中抽取出信息后，将信息保存到结构化的数据库中，从而用户可以对数据库进行查询和使用。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传统信息抽取仅针对文字，然而目前互联网上的信息呈现多模态化。在很多情况下，仅仅针对数据中的文本信息进行抽取，会造成数据信息的损失。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多模态的抽取既可以是多种模态同时学习得到的，也可以是对多种单模态表示融合得到的。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1434465"/>
            <a:ext cx="3784600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1B5F2B4-A024-41A2-A07D-C1DB7DF9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定义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CC88F5-82BA-4228-978A-037F2F76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28FA0-DBB0-4233-95F5-4C9DE52F153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F8502B-851C-42CE-954E-0A1E69E4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52979-B995-49D2-8147-B6BE5F9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77C236-FB53-4DA2-9782-4F07FCEF5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2294" y="1336675"/>
            <a:ext cx="7947411" cy="48402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FD66D-974F-4DCC-822E-1F098CB2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构建流水线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7D171BB-4F50-43A0-8DF5-E6D2283B9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47" y="2066343"/>
            <a:ext cx="9161905" cy="3380952"/>
          </a:xfr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8860F4-E218-4159-A72C-530CE6DD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604B1E-CFBF-4FBD-A374-72129963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B1358E-F05C-4946-9475-ACDABC0E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44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C0A6AE-2F86-46DC-BD4D-DC428E6E2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实体</a:t>
                </a:r>
                <a:r>
                  <a:rPr lang="en-US" altLang="zh-CN" dirty="0"/>
                  <a:t>IRI</a:t>
                </a:r>
                <a:r>
                  <a:rPr lang="zh-CN" altLang="en-US" dirty="0"/>
                  <a:t>创建：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KG</a:t>
                </a:r>
                <a:r>
                  <a:rPr lang="zh-CN" altLang="en-US" dirty="0"/>
                  <a:t>实体集：</a:t>
                </a:r>
                <a:r>
                  <a:rPr lang="en-US" altLang="zh-CN" dirty="0" err="1"/>
                  <a:t>Wikidata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城市实体集：</a:t>
                </a:r>
                <a:r>
                  <a:rPr lang="en-US" altLang="zh-CN" dirty="0"/>
                  <a:t>507</a:t>
                </a:r>
              </a:p>
              <a:p>
                <a:pPr lvl="2"/>
                <a:r>
                  <a:rPr lang="zh-CN" altLang="en-US" dirty="0"/>
                  <a:t>景观实体集：</a:t>
                </a:r>
                <a:r>
                  <a:rPr lang="en-US" altLang="zh-CN" dirty="0"/>
                  <a:t>30</a:t>
                </a:r>
                <a:r>
                  <a:rPr lang="zh-CN" altLang="en-US" dirty="0"/>
                  <a:t>每城市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名人实体集：从</a:t>
                </a:r>
                <a:r>
                  <a:rPr lang="en-US" altLang="zh-CN" dirty="0"/>
                  <a:t>25000</a:t>
                </a:r>
                <a:r>
                  <a:rPr lang="zh-CN" altLang="en-US" dirty="0"/>
                  <a:t>个样本里筛选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图像实体集：</a:t>
                </a:r>
                <a:r>
                  <a:rPr lang="en-US" altLang="zh-CN" dirty="0"/>
                  <a:t>Wikipedia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open sources</a:t>
                </a:r>
              </a:p>
              <a:p>
                <a:pPr lvl="2"/>
                <a:r>
                  <a:rPr lang="en-US" altLang="zh-CN" dirty="0"/>
                  <a:t>75000</a:t>
                </a:r>
                <a:r>
                  <a:rPr lang="zh-CN" altLang="en-US" dirty="0"/>
                  <a:t>个城市图像，</a:t>
                </a:r>
                <a:r>
                  <a:rPr lang="en-US" altLang="zh-CN" dirty="0"/>
                  <a:t>139000</a:t>
                </a:r>
                <a:r>
                  <a:rPr lang="zh-CN" altLang="en-US" dirty="0"/>
                  <a:t>个景观图像，</a:t>
                </a:r>
                <a:r>
                  <a:rPr lang="en-US" altLang="zh-CN" dirty="0"/>
                  <a:t>3012000</a:t>
                </a:r>
                <a:r>
                  <a:rPr lang="zh-CN" altLang="en-US" dirty="0"/>
                  <a:t>个名人图像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三元组创建：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𝑖𝑚𝑎𝑔𝑒𝑜𝑓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:001564,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𝑖𝑚𝑎𝑔𝑒𝑜𝑓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3130&gt;</m:t>
                    </m:r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𝑎𝑡𝑡𝑟𝑖𝑏𝑢𝑡𝑒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:001564,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,700∗1600&gt;</m:t>
                    </m:r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𝑟𝑒𝑙𝑎𝑡𝑖𝑜𝑛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:000001,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𝑐𝑜𝑛𝑡𝑎𝑖𝑛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:000002&gt;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C0A6AE-2F86-46DC-BD4D-DC428E6E2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57C50B63-E063-4021-A4C6-BDB15698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4" y="1336675"/>
            <a:ext cx="9458951" cy="48402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C052F6-D7C8-4FA0-839F-7E6D9E71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数据收集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7DB118-3B84-4AAF-992C-EE8B07BE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A5DD5-CD6F-4BEB-95F1-EB435320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DF0A5-4030-41C7-85C6-AD805712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1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6AEFA-85BA-48DC-96A3-5A00388D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图像处理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376B131-8F4C-4CA6-986B-26B4BB423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14" y="2142533"/>
            <a:ext cx="9028571" cy="322857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5FEE8B-29A2-427C-83C4-F9C1B7F2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E1C61-A3F2-476B-B9AB-C842C7E9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9A1A9-3995-4631-B2F7-EB0E1588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327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C68B7-E970-407F-B1D7-69F4386F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多样性图像检索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A876D-3038-4114-A842-0729B8615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使用余弦相似度计算多样性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VGG-16</a:t>
                </a:r>
                <a:r>
                  <a:rPr lang="zh-CN" altLang="en-US" dirty="0"/>
                  <a:t>深度神经网络生成向量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K-means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zh-CN" altLang="en-US" dirty="0"/>
                  <a:t>使用误差平方和确定最合适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A876D-3038-4114-A842-0729B8615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1629E6-3430-4D2B-A1D6-BFEA0141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A038AD-6C5B-46EE-AF68-A5F3362C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83AA0-7D3A-45D7-8B9E-20CA6227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0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0CAC4-7E41-4238-A663-C3F361B5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结构（</a:t>
            </a:r>
            <a:r>
              <a:rPr lang="en-US" altLang="zh-CN" b="1" dirty="0"/>
              <a:t>V</a:t>
            </a:r>
            <a:r>
              <a:rPr lang="en-US" altLang="zh-CN" dirty="0"/>
              <a:t>isual </a:t>
            </a:r>
            <a:r>
              <a:rPr lang="en-US" altLang="zh-CN" b="1" dirty="0"/>
              <a:t>G</a:t>
            </a:r>
            <a:r>
              <a:rPr lang="en-US" altLang="zh-CN" dirty="0"/>
              <a:t>eometry </a:t>
            </a:r>
            <a:r>
              <a:rPr lang="en-US" altLang="zh-CN" b="1" dirty="0"/>
              <a:t>G</a:t>
            </a:r>
            <a:r>
              <a:rPr lang="en-US" altLang="zh-CN" dirty="0"/>
              <a:t>roup-16</a:t>
            </a:r>
            <a:r>
              <a:rPr lang="zh-CN" altLang="en-US" dirty="0"/>
              <a:t>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C2D2B00-17EF-4CCE-84A4-222C97213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76" y="2342533"/>
            <a:ext cx="10219048" cy="282857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F2F16-2BB0-4D17-BE78-CE019B63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2E8EC-9DF5-48B6-9094-E412212C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9DB17-D2C5-40CD-B6D0-68D7492A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641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B4995-6AFA-485F-8630-DBEF618A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主成分分析（</a:t>
            </a:r>
            <a:r>
              <a:rPr lang="en-US" altLang="zh-CN" dirty="0"/>
              <a:t>Principal Components Analysis</a:t>
            </a:r>
            <a:r>
              <a:rPr lang="zh-CN" altLang="en-US" dirty="0"/>
              <a:t>，</a:t>
            </a:r>
            <a:r>
              <a:rPr lang="en-US" altLang="zh-CN" dirty="0"/>
              <a:t>PCA</a:t>
            </a:r>
            <a:r>
              <a:rPr lang="zh-CN" altLang="en-US" dirty="0"/>
              <a:t>）</a:t>
            </a:r>
          </a:p>
        </p:txBody>
      </p:sp>
      <p:pic>
        <p:nvPicPr>
          <p:cNvPr id="8" name="内容占位符 7" descr="图表, 散点图&#10;&#10;描述已自动生成">
            <a:extLst>
              <a:ext uri="{FF2B5EF4-FFF2-40B4-BE49-F238E27FC236}">
                <a16:creationId xmlns:a16="http://schemas.microsoft.com/office/drawing/2014/main" id="{7BB3ADE6-D928-46CD-962A-A5028164B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31" y="1336675"/>
            <a:ext cx="7587938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22F6E-4BDF-49D8-9403-A099D32E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9EB30-3ACD-47B5-9B26-1DEB080A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4BB0A7-F396-4AD1-B5DA-35C6B416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9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6CE2C-273D-4289-A5E8-6D2B582C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424C46-5030-4C82-899F-F20BB9804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设有一个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对他进行主成分分析步骤如下：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对矩阵去中心化，即减去均值，得到新的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计算协方差矩阵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求出协方差矩阵的特征值和特征向量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将特征向量按对应特征值大小从上到下按行排列成矩阵，取前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行组成矩阵</a:t>
                </a:r>
                <a:r>
                  <a:rPr lang="en-US" altLang="zh-CN" dirty="0"/>
                  <a:t>P</a:t>
                </a:r>
              </a:p>
              <a:p>
                <a:pPr lvl="1"/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en-US" dirty="0"/>
                  <a:t>即为降维后的数据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424C46-5030-4C82-899F-F20BB9804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41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6A580-8F28-4429-B65A-1779C84C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A8606-BA51-4A0E-9827-1CDAE485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A9F0D-95C5-416F-A833-27A80CDA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9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59611-4BD0-416D-899D-484D46CA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无监督聚类算法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EDFD4-C714-4A87-B647-F8B4E774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算法步骤：</a:t>
            </a:r>
            <a:endParaRPr lang="en-US" altLang="zh-CN" dirty="0"/>
          </a:p>
          <a:p>
            <a:pPr lvl="1"/>
            <a:r>
              <a:rPr lang="zh-CN" altLang="en-US" dirty="0"/>
              <a:t>初始化</a:t>
            </a:r>
            <a:r>
              <a:rPr lang="en-US" altLang="zh-CN" dirty="0"/>
              <a:t>k</a:t>
            </a:r>
            <a:r>
              <a:rPr lang="zh-CN" altLang="en-US" dirty="0"/>
              <a:t>个聚类中心，即有</a:t>
            </a:r>
            <a:r>
              <a:rPr lang="en-US" altLang="zh-CN" dirty="0"/>
              <a:t>k</a:t>
            </a:r>
            <a:r>
              <a:rPr lang="zh-CN" altLang="en-US" dirty="0"/>
              <a:t>个类别。</a:t>
            </a:r>
            <a:endParaRPr lang="en-US" altLang="zh-CN" dirty="0"/>
          </a:p>
          <a:p>
            <a:pPr lvl="1"/>
            <a:r>
              <a:rPr lang="zh-CN" altLang="en-US" dirty="0"/>
              <a:t>对数据集中每个样本计算到</a:t>
            </a:r>
            <a:r>
              <a:rPr lang="en-US" altLang="zh-CN" dirty="0"/>
              <a:t>k</a:t>
            </a:r>
            <a:r>
              <a:rPr lang="zh-CN" altLang="en-US" dirty="0"/>
              <a:t>个聚类中心的距离，将其分到距离最近的聚类中心对应的类别中。</a:t>
            </a:r>
            <a:endParaRPr lang="en-US" altLang="zh-CN" dirty="0"/>
          </a:p>
          <a:p>
            <a:pPr lvl="1"/>
            <a:r>
              <a:rPr lang="zh-CN" altLang="en-US" dirty="0"/>
              <a:t>针对每个类别重新计算其聚类中心。</a:t>
            </a:r>
            <a:endParaRPr lang="en-US" altLang="zh-CN" dirty="0"/>
          </a:p>
          <a:p>
            <a:pPr lvl="1"/>
            <a:r>
              <a:rPr lang="zh-CN" altLang="en-US" dirty="0"/>
              <a:t>重复步骤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直到稳定。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5A736-646D-42AD-963B-E7025A05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9F782-931E-4B4C-B67F-E823E465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2D39C-1983-4495-90A2-6D508A04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69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E4DF4-25A8-4E33-A172-E648FA9A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</p:spPr>
        <p:txBody>
          <a:bodyPr/>
          <a:lstStyle/>
          <a:p>
            <a:r>
              <a:rPr lang="en-US" altLang="zh-CN" dirty="0" err="1"/>
              <a:t>Richpedia</a:t>
            </a:r>
            <a:r>
              <a:rPr lang="en-US" altLang="zh-CN" dirty="0"/>
              <a:t> K-means</a:t>
            </a:r>
            <a:r>
              <a:rPr lang="zh-CN" altLang="en-US" dirty="0"/>
              <a:t>算法</a:t>
            </a:r>
            <a:r>
              <a:rPr lang="en-US" altLang="zh-CN" dirty="0"/>
              <a:t>K</a:t>
            </a:r>
            <a:r>
              <a:rPr lang="zh-CN" altLang="en-US" dirty="0"/>
              <a:t>值确定（</a:t>
            </a:r>
            <a:r>
              <a:rPr lang="en-US" altLang="zh-CN" dirty="0"/>
              <a:t>100</a:t>
            </a:r>
            <a:r>
              <a:rPr lang="zh-CN" altLang="en-US" dirty="0"/>
              <a:t>个实体测试）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FEFEB2-ACE5-4293-8D49-DDBDAC2D7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238" y="1713962"/>
            <a:ext cx="7209524" cy="408571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981D6-6063-4788-AC7C-DED48123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DE5EA-CE78-4557-BD72-CBB86E17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B63E9-CD9A-4E27-8432-CA5865F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4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多模态命名实体识别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4ADB-31D1-4BCE-B809-C77A618801D5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3015A-601E-4982-90FB-2BAC42B8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聚类效果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9F24D1D-C98D-479C-BAFC-265C77F2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530" y="1336675"/>
            <a:ext cx="8370940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585DD-0783-4C2F-A1D5-72071F89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88262-87AA-4675-A761-2D314776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3A695-0E6E-4E7B-BB05-297BA4FA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47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6A891-C10F-49B2-834A-3B05F004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视觉描述符（</a:t>
            </a:r>
            <a:r>
              <a:rPr lang="en-US" altLang="zh-CN" dirty="0"/>
              <a:t>visual descriptor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40D37-920F-4EFF-98C3-37B33F7D0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灰度直方图描述符（</a:t>
            </a:r>
            <a:r>
              <a:rPr lang="en-US" altLang="zh-CN" dirty="0"/>
              <a:t>Gradation Histogram Descriptor</a:t>
            </a:r>
            <a:r>
              <a:rPr lang="zh-CN" altLang="en-US" dirty="0"/>
              <a:t>）：图像灰度频率</a:t>
            </a:r>
            <a:endParaRPr lang="en-US" altLang="zh-CN" dirty="0"/>
          </a:p>
          <a:p>
            <a:r>
              <a:rPr lang="zh-CN" altLang="en-US" dirty="0"/>
              <a:t>颜色布局描述符（</a:t>
            </a:r>
            <a:r>
              <a:rPr lang="en-US" altLang="zh-CN" dirty="0"/>
              <a:t>Color Layout Descriptor</a:t>
            </a:r>
            <a:r>
              <a:rPr lang="zh-CN" altLang="en-US" dirty="0"/>
              <a:t>）：图像</a:t>
            </a:r>
            <a:r>
              <a:rPr lang="en-US" altLang="zh-CN" dirty="0"/>
              <a:t>RGB</a:t>
            </a:r>
            <a:r>
              <a:rPr lang="zh-CN" altLang="en-US" dirty="0"/>
              <a:t>频率</a:t>
            </a:r>
            <a:endParaRPr lang="en-US" altLang="zh-CN" dirty="0"/>
          </a:p>
          <a:p>
            <a:r>
              <a:rPr lang="zh-CN" altLang="en-US" dirty="0"/>
              <a:t>颜色矩描述符（</a:t>
            </a:r>
            <a:r>
              <a:rPr lang="en-US" altLang="zh-CN" dirty="0"/>
              <a:t>Color Moment Descriptor</a:t>
            </a:r>
            <a:r>
              <a:rPr lang="zh-CN" altLang="en-US" dirty="0"/>
              <a:t>）：图像颜色矩（均值、方差、斜度）信息</a:t>
            </a:r>
            <a:endParaRPr lang="en-US" altLang="zh-CN" dirty="0"/>
          </a:p>
          <a:p>
            <a:r>
              <a:rPr lang="zh-CN" altLang="en-US" dirty="0"/>
              <a:t>灰度共生矩阵描述符（</a:t>
            </a:r>
            <a:r>
              <a:rPr lang="en-US" altLang="zh-CN" dirty="0"/>
              <a:t>GLCM Descriptor</a:t>
            </a:r>
            <a:r>
              <a:rPr lang="zh-CN" altLang="en-US" dirty="0"/>
              <a:t>）：灰度图像纹理信息</a:t>
            </a:r>
            <a:endParaRPr lang="en-US" altLang="zh-CN" dirty="0"/>
          </a:p>
          <a:p>
            <a:r>
              <a:rPr lang="zh-CN" altLang="en-US" dirty="0"/>
              <a:t>方向梯度直方图描述符（</a:t>
            </a:r>
            <a:r>
              <a:rPr lang="en-US" altLang="zh-CN" dirty="0"/>
              <a:t>Histogram of Oriented Gradient Descriptor</a:t>
            </a:r>
            <a:r>
              <a:rPr lang="zh-CN" altLang="en-US" dirty="0"/>
              <a:t>）：灰度图像边缘信息（</a:t>
            </a:r>
            <a:r>
              <a:rPr lang="en-US" altLang="zh-CN" dirty="0"/>
              <a:t>Sobel and Laplacian</a:t>
            </a:r>
            <a:r>
              <a:rPr lang="zh-CN" altLang="en-US" dirty="0"/>
              <a:t>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DA0C0-B45F-41DE-BB8F-D5602777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71B49-50F6-4BF9-8734-FE461FA9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DCD0E-8FAB-4BAF-BA3F-68010F67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9377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981DD-C818-4878-8962-1F538190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关系抽取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F6DE1-9304-453B-98E1-89454985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KG</a:t>
            </a:r>
            <a:r>
              <a:rPr lang="zh-CN" altLang="en-US" dirty="0"/>
              <a:t>实体和图像实体的关系</a:t>
            </a:r>
            <a:endParaRPr lang="en-US" altLang="zh-CN" dirty="0"/>
          </a:p>
          <a:p>
            <a:r>
              <a:rPr lang="zh-CN" altLang="en-US" dirty="0"/>
              <a:t>图像实体中蕴含的视觉信息属性</a:t>
            </a:r>
            <a:endParaRPr lang="en-US" altLang="zh-CN" dirty="0"/>
          </a:p>
          <a:p>
            <a:r>
              <a:rPr lang="zh-CN" altLang="en-US" dirty="0"/>
              <a:t>图像实体之间的视觉语义关系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3A70B-A9B5-419F-9B34-6F15B207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03648-1D18-4EFF-965F-78B2591E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F903E-9A6D-4AC6-8A57-74C5D2FD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65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981DD-C818-4878-8962-1F538190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12" y="460593"/>
            <a:ext cx="9186431" cy="424732"/>
          </a:xfrm>
        </p:spPr>
        <p:txBody>
          <a:bodyPr/>
          <a:lstStyle/>
          <a:p>
            <a:r>
              <a:rPr lang="zh-CN" altLang="en-US" dirty="0"/>
              <a:t>图像实体之间的视觉语义关系抽取规则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F6DE1-9304-453B-98E1-89454985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Rule1</a:t>
            </a:r>
            <a:r>
              <a:rPr lang="zh-CN" altLang="en-US" dirty="0"/>
              <a:t>：如果描述中有一个超链接，那么它的</a:t>
            </a:r>
            <a:r>
              <a:rPr lang="en-US" altLang="zh-CN" dirty="0"/>
              <a:t>Wikipedia</a:t>
            </a:r>
            <a:r>
              <a:rPr lang="zh-CN" altLang="en-US" dirty="0"/>
              <a:t>实体和图像实体对应的概率很高。利用</a:t>
            </a:r>
            <a:r>
              <a:rPr lang="en-US" altLang="zh-CN" dirty="0"/>
              <a:t>Stanford </a:t>
            </a:r>
            <a:r>
              <a:rPr lang="en-US" altLang="zh-CN" dirty="0" err="1"/>
              <a:t>CoreNLP</a:t>
            </a:r>
            <a:r>
              <a:rPr lang="zh-CN" altLang="en-US" dirty="0"/>
              <a:t>发现关键字，之后将此关键字和预定义的关系本体进行比较获得关系。</a:t>
            </a:r>
            <a:endParaRPr lang="en-US" altLang="zh-CN" dirty="0"/>
          </a:p>
          <a:p>
            <a:r>
              <a:rPr lang="en-US" altLang="zh-CN" dirty="0"/>
              <a:t>Rule2</a:t>
            </a:r>
            <a:r>
              <a:rPr lang="zh-CN" altLang="en-US" dirty="0"/>
              <a:t>：如果描述中有多个超链接，那么通过语法解析和语法树推断出核心</a:t>
            </a:r>
            <a:r>
              <a:rPr lang="en-US" altLang="zh-CN" dirty="0"/>
              <a:t>KG</a:t>
            </a:r>
            <a:r>
              <a:rPr lang="zh-CN" altLang="en-US" dirty="0"/>
              <a:t>实体，之后作为</a:t>
            </a:r>
            <a:r>
              <a:rPr lang="en-US" altLang="zh-CN" dirty="0"/>
              <a:t>Rule1</a:t>
            </a:r>
            <a:r>
              <a:rPr lang="zh-CN" altLang="en-US" dirty="0"/>
              <a:t>的输入。</a:t>
            </a:r>
            <a:endParaRPr lang="en-US" altLang="zh-CN" dirty="0"/>
          </a:p>
          <a:p>
            <a:r>
              <a:rPr lang="en-US" altLang="zh-CN" dirty="0"/>
              <a:t>Rule3</a:t>
            </a:r>
            <a:r>
              <a:rPr lang="zh-CN" altLang="en-US" dirty="0"/>
              <a:t>：如果描述中没有任何超链接指向其他文章，则利用</a:t>
            </a:r>
            <a:r>
              <a:rPr lang="en-US" altLang="zh-CN" dirty="0"/>
              <a:t>Stanford </a:t>
            </a:r>
            <a:r>
              <a:rPr lang="en-US" altLang="zh-CN" dirty="0" err="1"/>
              <a:t>CoreNLP</a:t>
            </a:r>
            <a:r>
              <a:rPr lang="zh-CN" altLang="en-US" dirty="0"/>
              <a:t>找到和</a:t>
            </a:r>
            <a:r>
              <a:rPr lang="en-US" altLang="zh-CN" dirty="0" err="1"/>
              <a:t>wikipedia</a:t>
            </a:r>
            <a:r>
              <a:rPr lang="zh-CN" altLang="en-US" dirty="0"/>
              <a:t>文章相关的</a:t>
            </a:r>
            <a:r>
              <a:rPr lang="en-US" altLang="zh-CN" dirty="0"/>
              <a:t>KG </a:t>
            </a:r>
            <a:r>
              <a:rPr lang="zh-CN" altLang="en-US" dirty="0"/>
              <a:t>实体，之后应用</a:t>
            </a:r>
            <a:r>
              <a:rPr lang="en-US" altLang="zh-CN" dirty="0"/>
              <a:t>Rule1</a:t>
            </a:r>
            <a:r>
              <a:rPr lang="zh-CN" altLang="en-US" dirty="0"/>
              <a:t>和</a:t>
            </a:r>
            <a:r>
              <a:rPr lang="en-US" altLang="zh-CN" dirty="0"/>
              <a:t>Rule2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3A70B-A9B5-419F-9B34-6F15B207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03648-1D18-4EFF-965F-78B2591E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F903E-9A6D-4AC6-8A57-74C5D2FD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32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6E3E6-CE8E-4777-A85C-0CE2C089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图像实体之间的视觉语义关系抽取规则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8BB97-4D0D-4A83-BC3C-6E9DCF9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67254-D933-47FA-8C17-0F32715E8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07BB8-08FB-4F98-98F8-B07ACCB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E99D813E-AE3F-4297-99BA-1F972DCB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619" y="1513962"/>
            <a:ext cx="10504762" cy="4485714"/>
          </a:xfrm>
        </p:spPr>
      </p:pic>
    </p:spTree>
    <p:extLst>
      <p:ext uri="{BB962C8B-B14F-4D97-AF65-F5344CB8AC3E}">
        <p14:creationId xmlns:p14="http://schemas.microsoft.com/office/powerpoint/2010/main" val="159218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CF44E-8DC4-454A-AEAC-CA025DAC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Richpedia</a:t>
            </a:r>
            <a:r>
              <a:rPr lang="zh-CN" altLang="en-US"/>
              <a:t>本体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99EBA1-593A-4811-A1B9-98DA8F11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742" y="1336675"/>
            <a:ext cx="8672515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AB414-FD39-4E91-8F61-B68DE378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75349-47DD-4515-8F9F-024E7354B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45FCE-C6D7-4F64-A670-4F9EFA58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84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953BD-0922-40C0-B8A6-9D4C5E25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统计数据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F7036CC-B9E0-49AC-A9F4-488E1B954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033" y="1336675"/>
            <a:ext cx="5923934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7FEC4F-EE6C-4AC3-8C41-34A1E198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E9B9E-1E2E-4478-B925-1DFE66B4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72FA3-7E07-4C0A-8F4A-65DB0971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92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15A30-957B-4AAE-8ABD-E681F90A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效果展示（查询）</a:t>
            </a:r>
          </a:p>
        </p:txBody>
      </p:sp>
      <p:pic>
        <p:nvPicPr>
          <p:cNvPr id="8" name="内容占位符 7" descr="图形用户界面, 网站&#10;&#10;描述已自动生成">
            <a:extLst>
              <a:ext uri="{FF2B5EF4-FFF2-40B4-BE49-F238E27FC236}">
                <a16:creationId xmlns:a16="http://schemas.microsoft.com/office/drawing/2014/main" id="{74886CE2-7DED-429B-ACAE-C2657151D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1" y="1336675"/>
            <a:ext cx="9550538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FE7B2F-1149-466B-A469-6A90029A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41FC2-AC29-4151-BE12-0D3FCAF4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0878B4-9FB8-48DD-87E7-C7D0363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78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3D31628-1523-4F00-8A98-D035816D2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5718"/>
            <a:ext cx="5181600" cy="3262202"/>
          </a:xfrm>
        </p:spPr>
      </p:pic>
      <p:pic>
        <p:nvPicPr>
          <p:cNvPr id="13" name="内容占位符 12" descr="图形用户界面, 应用程序&#10;&#10;描述已自动生成">
            <a:extLst>
              <a:ext uri="{FF2B5EF4-FFF2-40B4-BE49-F238E27FC236}">
                <a16:creationId xmlns:a16="http://schemas.microsoft.com/office/drawing/2014/main" id="{E7435680-7E7D-4FA6-AFA7-666744574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9894"/>
            <a:ext cx="5181600" cy="3133849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33C52-7D7B-4712-B6BA-00061B90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07E87-2A55-41EA-AD1D-E729D2E8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7BB45-EDA3-4679-90DF-42126892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218FFC3-C701-49B5-B7F1-2D1831AA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效果展示（</a:t>
            </a:r>
            <a:r>
              <a:rPr lang="en-US" altLang="zh-CN" dirty="0"/>
              <a:t>SPARQL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0365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F2D3DB5-A7D5-4619-836D-87862270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效果展示（可视实体链接）</a:t>
            </a:r>
          </a:p>
        </p:txBody>
      </p:sp>
      <p:pic>
        <p:nvPicPr>
          <p:cNvPr id="10" name="内容占位符 9" descr="图形用户界面&#10;&#10;描述已自动生成">
            <a:extLst>
              <a:ext uri="{FF2B5EF4-FFF2-40B4-BE49-F238E27FC236}">
                <a16:creationId xmlns:a16="http://schemas.microsoft.com/office/drawing/2014/main" id="{F9EFEC51-09EB-4B1C-B187-95E96667E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31" y="1336675"/>
            <a:ext cx="7263337" cy="484028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D3076-79BD-445D-B597-5853A6F0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07CE-B4E5-4BDD-BC25-C96085D524F4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C63C1-C79D-4C2A-A47E-E975B10F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DA8D3-2E93-4C9A-80A5-679DC7FE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7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三、多模态命名实体识别</a:t>
            </a:r>
            <a:b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2370" y="1381125"/>
            <a:ext cx="97847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命名实体识别（Named Entity Recognition，NER）是信息抽取的基础性工作，任务是从文本中识别出实体，并为之添加相应的标注信息，即实体类型。</a:t>
            </a:r>
          </a:p>
          <a:p>
            <a:r>
              <a:rPr lang="zh-CN" altLang="en-US" sz="2400"/>
              <a:t>实体抽取或者说命名实体识别（NER）主要抽取的是文本中的原子信息元素，如人名、组织/机构名、地理位置、事件/日期、字符值、金额值等。实体抽取任务有两个关键词：find &amp; classify，找到命名实体，并进行分类。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4408170"/>
            <a:ext cx="9740265" cy="1607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8D448-C9FE-4CB0-9E21-2F71777C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Richpedia</a:t>
            </a:r>
            <a:r>
              <a:rPr lang="zh-CN" altLang="en-US" dirty="0"/>
              <a:t>效果展示（关系抽取）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85DC2-90D1-4B18-BC45-E79D89F1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2057-BDE4-4DE4-9741-43249F68CA23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D4963-2BE9-4683-8D00-F0C181D3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62605-C4D7-4E3A-8A51-8544AC12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12" name="内容占位符 11" descr="表格&#10;&#10;描述已自动生成">
            <a:extLst>
              <a:ext uri="{FF2B5EF4-FFF2-40B4-BE49-F238E27FC236}">
                <a16:creationId xmlns:a16="http://schemas.microsoft.com/office/drawing/2014/main" id="{1F5E1449-17C0-4A5A-BA8B-11E55DD6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93" y="1336675"/>
            <a:ext cx="6863013" cy="4840288"/>
          </a:xfrm>
        </p:spPr>
      </p:pic>
    </p:spTree>
    <p:extLst>
      <p:ext uri="{BB962C8B-B14F-4D97-AF65-F5344CB8AC3E}">
        <p14:creationId xmlns:p14="http://schemas.microsoft.com/office/powerpoint/2010/main" val="2096998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EDF282-BD77-47D8-9D5C-4A3662D64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72" y="1122363"/>
            <a:ext cx="10150998" cy="2387600"/>
          </a:xfrm>
        </p:spPr>
        <p:txBody>
          <a:bodyPr>
            <a:normAutofit fontScale="90000"/>
          </a:bodyPr>
          <a:lstStyle/>
          <a:p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Graphs for</a:t>
            </a:r>
            <a:b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Systems 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D16DDC-83DB-4D92-99F5-E30F41B0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228C2-D2F6-4170-9047-6CDD51C6865A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1D34D2-C386-49A3-BE2C-7E3DFBF5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5F916-F51C-4CF4-8ADB-238AA9AC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11" name="内容占位符 77">
            <a:extLst>
              <a:ext uri="{FF2B5EF4-FFF2-40B4-BE49-F238E27FC236}">
                <a16:creationId xmlns:a16="http://schemas.microsoft.com/office/drawing/2014/main" id="{C85A90D9-735E-5843-BE79-688BB7EAB976}"/>
              </a:ext>
            </a:extLst>
          </p:cNvPr>
          <p:cNvSpPr txBox="1">
            <a:spLocks/>
          </p:cNvSpPr>
          <p:nvPr/>
        </p:nvSpPr>
        <p:spPr>
          <a:xfrm>
            <a:off x="5405065" y="3928779"/>
            <a:ext cx="1381868" cy="38550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CIKM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74">
                <a:extLst>
                  <a:ext uri="{FF2B5EF4-FFF2-40B4-BE49-F238E27FC236}">
                    <a16:creationId xmlns:a16="http://schemas.microsoft.com/office/drawing/2014/main" id="{809E34C4-5F6E-6F46-B208-E5A560DE6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41350" y="3429000"/>
                <a:ext cx="7909299" cy="385504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成电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计算机学院；美团点评小组；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Aalborg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University,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Danmark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；人大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信息学院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12" name="内容占位符 74">
                <a:extLst>
                  <a:ext uri="{FF2B5EF4-FFF2-40B4-BE49-F238E27FC236}">
                    <a16:creationId xmlns:a16="http://schemas.microsoft.com/office/drawing/2014/main" id="{809E34C4-5F6E-6F46-B208-E5A560DE6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50" y="3429000"/>
                <a:ext cx="7909299" cy="385504"/>
              </a:xfrm>
              <a:prstGeom prst="rect">
                <a:avLst/>
              </a:prstGeom>
              <a:blipFill>
                <a:blip r:embed="rId2"/>
                <a:stretch>
                  <a:fillRect t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内容占位符 74">
            <a:extLst>
              <a:ext uri="{FF2B5EF4-FFF2-40B4-BE49-F238E27FC236}">
                <a16:creationId xmlns:a16="http://schemas.microsoft.com/office/drawing/2014/main" id="{C34F5972-5E01-2746-99D1-F15E7632A4EA}"/>
              </a:ext>
            </a:extLst>
          </p:cNvPr>
          <p:cNvSpPr txBox="1">
            <a:spLocks/>
          </p:cNvSpPr>
          <p:nvPr/>
        </p:nvSpPr>
        <p:spPr>
          <a:xfrm>
            <a:off x="2141350" y="4428558"/>
            <a:ext cx="7909299" cy="98829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Presented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Dahui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Liu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October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20th, 2021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744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E989A3A-FC8A-45DB-A41F-43DB53B6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7" y="240388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B2D10D-6E35-463F-AEB8-4DD9FF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0" y="1557763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925796-735D-4550-8041-4B4F1644A1C4}"/>
              </a:ext>
            </a:extLst>
          </p:cNvPr>
          <p:cNvGrpSpPr/>
          <p:nvPr/>
        </p:nvGrpSpPr>
        <p:grpSpPr bwMode="auto">
          <a:xfrm>
            <a:off x="2862896" y="1524678"/>
            <a:ext cx="640080" cy="638175"/>
            <a:chOff x="0" y="0"/>
            <a:chExt cx="403" cy="402"/>
          </a:xfrm>
        </p:grpSpPr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D1F61072-CB84-46B1-BD75-6DA451F9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D3E3C5A-6742-490E-9E11-09361F05BF45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0" name="未知">
                <a:extLst>
                  <a:ext uri="{FF2B5EF4-FFF2-40B4-BE49-F238E27FC236}">
                    <a16:creationId xmlns:a16="http://schemas.microsoft.com/office/drawing/2014/main" id="{18BC182C-3176-4003-8B50-C2539F66C08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AEBD9F95-EF91-47AE-BA52-C663703D0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3D50C96E-891D-4866-91C4-2424308E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C3DB84A2-E8AB-4986-898C-CA5BA1C49F55}"/>
              </a:ext>
            </a:extLst>
          </p:cNvPr>
          <p:cNvGrpSpPr/>
          <p:nvPr/>
        </p:nvGrpSpPr>
        <p:grpSpPr bwMode="auto">
          <a:xfrm>
            <a:off x="2862896" y="2362243"/>
            <a:ext cx="640080" cy="638175"/>
            <a:chOff x="0" y="0"/>
            <a:chExt cx="403" cy="402"/>
          </a:xfrm>
        </p:grpSpPr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7C93E6CA-C220-4A9F-ABD3-BB8FA9341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E829B9AE-B45A-4E74-81BA-5280B8E425D6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6" name="未知">
                <a:extLst>
                  <a:ext uri="{FF2B5EF4-FFF2-40B4-BE49-F238E27FC236}">
                    <a16:creationId xmlns:a16="http://schemas.microsoft.com/office/drawing/2014/main" id="{C8093343-39A3-4BD1-B4E4-07369C4302A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8">
                <a:extLst>
                  <a:ext uri="{FF2B5EF4-FFF2-40B4-BE49-F238E27FC236}">
                    <a16:creationId xmlns:a16="http://schemas.microsoft.com/office/drawing/2014/main" id="{E769EC47-0910-4F31-9DE9-04B315380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35354DE-D2A8-4958-93E9-28D285B54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18" name="AutoShape 3">
            <a:extLst>
              <a:ext uri="{FF2B5EF4-FFF2-40B4-BE49-F238E27FC236}">
                <a16:creationId xmlns:a16="http://schemas.microsoft.com/office/drawing/2014/main" id="{322DA609-4985-4204-8FBD-146602A2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3278788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D756B6E-C164-4120-BC3C-0D14CBEBC324}"/>
              </a:ext>
            </a:extLst>
          </p:cNvPr>
          <p:cNvGrpSpPr/>
          <p:nvPr/>
        </p:nvGrpSpPr>
        <p:grpSpPr bwMode="auto">
          <a:xfrm>
            <a:off x="2858239" y="3228997"/>
            <a:ext cx="640080" cy="638175"/>
            <a:chOff x="0" y="0"/>
            <a:chExt cx="403" cy="402"/>
          </a:xfrm>
        </p:grpSpPr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E38E22F-BBFC-42A4-94FD-E244B272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C70F650C-9000-419C-B313-D8EAF8773242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23" name="未知">
                <a:extLst>
                  <a:ext uri="{FF2B5EF4-FFF2-40B4-BE49-F238E27FC236}">
                    <a16:creationId xmlns:a16="http://schemas.microsoft.com/office/drawing/2014/main" id="{F811BA46-47D2-4BEC-BBE1-3090E2D86AE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74B4921F-3137-4923-8356-829F5AD13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4D91DE0A-CBB4-4CD6-A7C1-70A05710A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F6107AE2-1163-4BD3-952D-13C4C098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4" y="412853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91533DA-D3D2-43FC-87DB-3E652D1EDDDF}"/>
              </a:ext>
            </a:extLst>
          </p:cNvPr>
          <p:cNvGrpSpPr/>
          <p:nvPr/>
        </p:nvGrpSpPr>
        <p:grpSpPr bwMode="auto">
          <a:xfrm>
            <a:off x="2872639" y="4077736"/>
            <a:ext cx="640080" cy="638175"/>
            <a:chOff x="0" y="0"/>
            <a:chExt cx="403" cy="402"/>
          </a:xfrm>
        </p:grpSpPr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74C87F99-AD9A-445C-9FF1-96393CB8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AD23392D-04A8-4603-A49F-636B2050B0B8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0" name="未知">
                <a:extLst>
                  <a:ext uri="{FF2B5EF4-FFF2-40B4-BE49-F238E27FC236}">
                    <a16:creationId xmlns:a16="http://schemas.microsoft.com/office/drawing/2014/main" id="{1F9DDF5A-7A3B-4744-9257-5D892EEB4E3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B5711ED5-22F7-49AF-902F-174656406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563F9B2F-4792-4C7E-B69F-07B9BA64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168A3311-B526-467E-AC03-40EA5EFA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7" y="498513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E798D47-AFED-4C27-AC63-2786F2495CA0}"/>
              </a:ext>
            </a:extLst>
          </p:cNvPr>
          <p:cNvGrpSpPr/>
          <p:nvPr/>
        </p:nvGrpSpPr>
        <p:grpSpPr bwMode="auto">
          <a:xfrm>
            <a:off x="2862896" y="4938330"/>
            <a:ext cx="640080" cy="638175"/>
            <a:chOff x="0" y="0"/>
            <a:chExt cx="403" cy="402"/>
          </a:xfrm>
        </p:grpSpPr>
        <p:sp>
          <p:nvSpPr>
            <p:cNvPr id="34" name="AutoShape 16">
              <a:extLst>
                <a:ext uri="{FF2B5EF4-FFF2-40B4-BE49-F238E27FC236}">
                  <a16:creationId xmlns:a16="http://schemas.microsoft.com/office/drawing/2014/main" id="{7C502B35-C32C-4EA8-8BD5-F4849330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24AD87F-E1BB-4357-89AB-8ECC6880B561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7" name="未知">
                <a:extLst>
                  <a:ext uri="{FF2B5EF4-FFF2-40B4-BE49-F238E27FC236}">
                    <a16:creationId xmlns:a16="http://schemas.microsoft.com/office/drawing/2014/main" id="{AEC4DC56-5274-4D98-93CB-C77D9D9188E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E7C1CBF4-3C81-45D5-900B-2B6BDE4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B8B92F89-931A-4971-950E-110E4942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05040" y="182040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72038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43AC3D39-BEA3-2241-8979-441EBC09BE16}"/>
              </a:ext>
            </a:extLst>
          </p:cNvPr>
          <p:cNvSpPr txBox="1"/>
          <p:nvPr/>
        </p:nvSpPr>
        <p:spPr>
          <a:xfrm>
            <a:off x="1405040" y="182040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CC7EF47C-D77B-C543-BC17-AE556499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7" y="240388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41" name="AutoShape 6">
            <a:extLst>
              <a:ext uri="{FF2B5EF4-FFF2-40B4-BE49-F238E27FC236}">
                <a16:creationId xmlns:a16="http://schemas.microsoft.com/office/drawing/2014/main" id="{E5CB29F0-EF7E-4341-AC1D-2E6F802F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0" y="1557763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B32F7050-0EED-3A47-81F8-2450DDCE0C85}"/>
              </a:ext>
            </a:extLst>
          </p:cNvPr>
          <p:cNvGrpSpPr/>
          <p:nvPr/>
        </p:nvGrpSpPr>
        <p:grpSpPr bwMode="auto">
          <a:xfrm>
            <a:off x="2862896" y="1524678"/>
            <a:ext cx="640080" cy="638175"/>
            <a:chOff x="0" y="0"/>
            <a:chExt cx="403" cy="402"/>
          </a:xfrm>
        </p:grpSpPr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id="{166150B0-E8FD-0347-8E34-6E07B9E9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4" name="Group 10">
              <a:extLst>
                <a:ext uri="{FF2B5EF4-FFF2-40B4-BE49-F238E27FC236}">
                  <a16:creationId xmlns:a16="http://schemas.microsoft.com/office/drawing/2014/main" id="{465D3358-6646-D849-B893-AFA09FB48FD4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46" name="未知">
                <a:extLst>
                  <a:ext uri="{FF2B5EF4-FFF2-40B4-BE49-F238E27FC236}">
                    <a16:creationId xmlns:a16="http://schemas.microsoft.com/office/drawing/2014/main" id="{2C1043E9-8F89-4946-8807-8EE17F5C618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 Box 12">
                <a:extLst>
                  <a:ext uri="{FF2B5EF4-FFF2-40B4-BE49-F238E27FC236}">
                    <a16:creationId xmlns:a16="http://schemas.microsoft.com/office/drawing/2014/main" id="{93D490AC-6139-F746-9C97-A530DBDE14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08345101-6098-CC47-A274-45C0C512C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48" name="Group 14">
            <a:extLst>
              <a:ext uri="{FF2B5EF4-FFF2-40B4-BE49-F238E27FC236}">
                <a16:creationId xmlns:a16="http://schemas.microsoft.com/office/drawing/2014/main" id="{755B8B6A-7631-1D49-B9F8-6B22D7D84863}"/>
              </a:ext>
            </a:extLst>
          </p:cNvPr>
          <p:cNvGrpSpPr/>
          <p:nvPr/>
        </p:nvGrpSpPr>
        <p:grpSpPr bwMode="auto">
          <a:xfrm>
            <a:off x="2862896" y="2362243"/>
            <a:ext cx="640080" cy="638175"/>
            <a:chOff x="0" y="0"/>
            <a:chExt cx="403" cy="402"/>
          </a:xfrm>
        </p:grpSpPr>
        <p:sp>
          <p:nvSpPr>
            <p:cNvPr id="49" name="AutoShape 12">
              <a:extLst>
                <a:ext uri="{FF2B5EF4-FFF2-40B4-BE49-F238E27FC236}">
                  <a16:creationId xmlns:a16="http://schemas.microsoft.com/office/drawing/2014/main" id="{2CE1F656-129C-3A41-93F7-2F7D01606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id="{5ADB9CDB-DD10-D744-8335-BB8F56E518DC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52" name="未知">
                <a:extLst>
                  <a:ext uri="{FF2B5EF4-FFF2-40B4-BE49-F238E27FC236}">
                    <a16:creationId xmlns:a16="http://schemas.microsoft.com/office/drawing/2014/main" id="{69A36F87-BA9B-ED42-8DFB-83FFA7F7350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Text Box 18">
                <a:extLst>
                  <a:ext uri="{FF2B5EF4-FFF2-40B4-BE49-F238E27FC236}">
                    <a16:creationId xmlns:a16="http://schemas.microsoft.com/office/drawing/2014/main" id="{7DF8F59E-8FB7-624E-BEBC-A60149A2F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1F883D74-DA5F-A747-A994-0FA0164FA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54" name="AutoShape 3">
            <a:extLst>
              <a:ext uri="{FF2B5EF4-FFF2-40B4-BE49-F238E27FC236}">
                <a16:creationId xmlns:a16="http://schemas.microsoft.com/office/drawing/2014/main" id="{C6B0D09D-490C-8A46-81E7-E31C7227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3278788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55" name="Group 20">
            <a:extLst>
              <a:ext uri="{FF2B5EF4-FFF2-40B4-BE49-F238E27FC236}">
                <a16:creationId xmlns:a16="http://schemas.microsoft.com/office/drawing/2014/main" id="{A0B4FF5F-4891-8B47-BDEA-634FF861327E}"/>
              </a:ext>
            </a:extLst>
          </p:cNvPr>
          <p:cNvGrpSpPr/>
          <p:nvPr/>
        </p:nvGrpSpPr>
        <p:grpSpPr bwMode="auto">
          <a:xfrm>
            <a:off x="2858239" y="3228997"/>
            <a:ext cx="640080" cy="638175"/>
            <a:chOff x="0" y="0"/>
            <a:chExt cx="403" cy="402"/>
          </a:xfrm>
        </p:grpSpPr>
        <p:sp>
          <p:nvSpPr>
            <p:cNvPr id="56" name="AutoShape 16">
              <a:extLst>
                <a:ext uri="{FF2B5EF4-FFF2-40B4-BE49-F238E27FC236}">
                  <a16:creationId xmlns:a16="http://schemas.microsoft.com/office/drawing/2014/main" id="{F96CBF0E-A608-EE48-B8DB-4EAFDF9B0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57" name="Group 22">
              <a:extLst>
                <a:ext uri="{FF2B5EF4-FFF2-40B4-BE49-F238E27FC236}">
                  <a16:creationId xmlns:a16="http://schemas.microsoft.com/office/drawing/2014/main" id="{537B4328-4F7D-8944-9992-47D980DF4F99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59" name="未知">
                <a:extLst>
                  <a:ext uri="{FF2B5EF4-FFF2-40B4-BE49-F238E27FC236}">
                    <a16:creationId xmlns:a16="http://schemas.microsoft.com/office/drawing/2014/main" id="{62F393EB-CE40-BC41-B722-F512B332F77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Text Box 24">
                <a:extLst>
                  <a:ext uri="{FF2B5EF4-FFF2-40B4-BE49-F238E27FC236}">
                    <a16:creationId xmlns:a16="http://schemas.microsoft.com/office/drawing/2014/main" id="{F63088BA-B88C-4C45-A379-05D4F06AD4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8" name="Text Box 18">
              <a:extLst>
                <a:ext uri="{FF2B5EF4-FFF2-40B4-BE49-F238E27FC236}">
                  <a16:creationId xmlns:a16="http://schemas.microsoft.com/office/drawing/2014/main" id="{FDD2BDDB-8385-824E-B22B-D83564CE8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61" name="AutoShape 3">
            <a:extLst>
              <a:ext uri="{FF2B5EF4-FFF2-40B4-BE49-F238E27FC236}">
                <a16:creationId xmlns:a16="http://schemas.microsoft.com/office/drawing/2014/main" id="{9917AA59-A61A-434C-A77D-FDC3D48F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4" y="412853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62" name="Group 20">
            <a:extLst>
              <a:ext uri="{FF2B5EF4-FFF2-40B4-BE49-F238E27FC236}">
                <a16:creationId xmlns:a16="http://schemas.microsoft.com/office/drawing/2014/main" id="{920DCA1E-AC99-CF49-A474-531565AB721B}"/>
              </a:ext>
            </a:extLst>
          </p:cNvPr>
          <p:cNvGrpSpPr/>
          <p:nvPr/>
        </p:nvGrpSpPr>
        <p:grpSpPr bwMode="auto">
          <a:xfrm>
            <a:off x="2872639" y="4077736"/>
            <a:ext cx="640080" cy="638175"/>
            <a:chOff x="0" y="0"/>
            <a:chExt cx="403" cy="402"/>
          </a:xfrm>
        </p:grpSpPr>
        <p:sp>
          <p:nvSpPr>
            <p:cNvPr id="63" name="AutoShape 16">
              <a:extLst>
                <a:ext uri="{FF2B5EF4-FFF2-40B4-BE49-F238E27FC236}">
                  <a16:creationId xmlns:a16="http://schemas.microsoft.com/office/drawing/2014/main" id="{065F409B-40FC-A04D-B171-2978FAEB9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64" name="Group 22">
              <a:extLst>
                <a:ext uri="{FF2B5EF4-FFF2-40B4-BE49-F238E27FC236}">
                  <a16:creationId xmlns:a16="http://schemas.microsoft.com/office/drawing/2014/main" id="{B5CE543F-5863-AC4C-9104-B40F00AC7719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66" name="未知">
                <a:extLst>
                  <a:ext uri="{FF2B5EF4-FFF2-40B4-BE49-F238E27FC236}">
                    <a16:creationId xmlns:a16="http://schemas.microsoft.com/office/drawing/2014/main" id="{77189DF9-D305-6D47-8DB8-BD96E643A54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Text Box 24">
                <a:extLst>
                  <a:ext uri="{FF2B5EF4-FFF2-40B4-BE49-F238E27FC236}">
                    <a16:creationId xmlns:a16="http://schemas.microsoft.com/office/drawing/2014/main" id="{BFAEB640-FC3E-314C-83B6-1FAE152B5B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5" name="Text Box 18">
              <a:extLst>
                <a:ext uri="{FF2B5EF4-FFF2-40B4-BE49-F238E27FC236}">
                  <a16:creationId xmlns:a16="http://schemas.microsoft.com/office/drawing/2014/main" id="{192A27AC-429A-B140-8AA8-36301E19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68" name="AutoShape 3">
            <a:extLst>
              <a:ext uri="{FF2B5EF4-FFF2-40B4-BE49-F238E27FC236}">
                <a16:creationId xmlns:a16="http://schemas.microsoft.com/office/drawing/2014/main" id="{69A133A5-C2A9-BA4C-A51D-EAFE98E72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7" y="498513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69" name="Group 20">
            <a:extLst>
              <a:ext uri="{FF2B5EF4-FFF2-40B4-BE49-F238E27FC236}">
                <a16:creationId xmlns:a16="http://schemas.microsoft.com/office/drawing/2014/main" id="{0B76DF4D-3E4F-F945-9C80-B097187B2416}"/>
              </a:ext>
            </a:extLst>
          </p:cNvPr>
          <p:cNvGrpSpPr/>
          <p:nvPr/>
        </p:nvGrpSpPr>
        <p:grpSpPr bwMode="auto">
          <a:xfrm>
            <a:off x="2862896" y="4938330"/>
            <a:ext cx="640080" cy="638175"/>
            <a:chOff x="0" y="0"/>
            <a:chExt cx="403" cy="402"/>
          </a:xfrm>
        </p:grpSpPr>
        <p:sp>
          <p:nvSpPr>
            <p:cNvPr id="70" name="AutoShape 16">
              <a:extLst>
                <a:ext uri="{FF2B5EF4-FFF2-40B4-BE49-F238E27FC236}">
                  <a16:creationId xmlns:a16="http://schemas.microsoft.com/office/drawing/2014/main" id="{CB920395-A199-8645-8418-BF3D2BE4E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612DB91C-60A3-D145-8499-4DB3E564EADB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73" name="未知">
                <a:extLst>
                  <a:ext uri="{FF2B5EF4-FFF2-40B4-BE49-F238E27FC236}">
                    <a16:creationId xmlns:a16="http://schemas.microsoft.com/office/drawing/2014/main" id="{28AB6EEF-E163-754B-9C6B-EC00BA1FAB7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Text Box 24">
                <a:extLst>
                  <a:ext uri="{FF2B5EF4-FFF2-40B4-BE49-F238E27FC236}">
                    <a16:creationId xmlns:a16="http://schemas.microsoft.com/office/drawing/2014/main" id="{6E4AEF12-B948-8445-8346-BD668A677B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Text Box 18">
              <a:extLst>
                <a:ext uri="{FF2B5EF4-FFF2-40B4-BE49-F238E27FC236}">
                  <a16:creationId xmlns:a16="http://schemas.microsoft.com/office/drawing/2014/main" id="{5623B81B-31D0-5244-8E18-A888A1625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127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AE655A94-0B64-6945-9B4D-E5931D39A919}"/>
              </a:ext>
            </a:extLst>
          </p:cNvPr>
          <p:cNvGrpSpPr/>
          <p:nvPr/>
        </p:nvGrpSpPr>
        <p:grpSpPr>
          <a:xfrm>
            <a:off x="702365" y="1024362"/>
            <a:ext cx="10347085" cy="5764056"/>
            <a:chOff x="702365" y="1024362"/>
            <a:chExt cx="10347085" cy="5764056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15F488C-9420-064A-B715-F7FBEAC7FAD1}"/>
                </a:ext>
              </a:extLst>
            </p:cNvPr>
            <p:cNvSpPr/>
            <p:nvPr/>
          </p:nvSpPr>
          <p:spPr>
            <a:xfrm>
              <a:off x="7862297" y="5183855"/>
              <a:ext cx="1947440" cy="101857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1EC8A3-54A4-5446-8118-B87BCF160954}"/>
                </a:ext>
              </a:extLst>
            </p:cNvPr>
            <p:cNvGrpSpPr/>
            <p:nvPr/>
          </p:nvGrpSpPr>
          <p:grpSpPr>
            <a:xfrm>
              <a:off x="702365" y="1024362"/>
              <a:ext cx="10347085" cy="5764056"/>
              <a:chOff x="702365" y="1024362"/>
              <a:chExt cx="10347085" cy="5764056"/>
            </a:xfrm>
          </p:grpSpPr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BAF59C16-E1AE-4C4B-8E01-599339046958}"/>
                  </a:ext>
                </a:extLst>
              </p:cNvPr>
              <p:cNvSpPr/>
              <p:nvPr/>
            </p:nvSpPr>
            <p:spPr>
              <a:xfrm>
                <a:off x="4857509" y="1024362"/>
                <a:ext cx="2476982" cy="11458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AD72791-B390-D140-B651-8EC648B7D9EB}"/>
                  </a:ext>
                </a:extLst>
              </p:cNvPr>
              <p:cNvSpPr/>
              <p:nvPr/>
            </p:nvSpPr>
            <p:spPr>
              <a:xfrm>
                <a:off x="2588870" y="2945757"/>
                <a:ext cx="2060294" cy="12153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content-based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（基于内容）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</a:t>
                </a:r>
                <a:r>
                  <a:rPr kumimoji="1" lang="zh-CN" altLang="en-US" sz="14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内容本身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的信息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6594BBB-095D-8B41-85AD-8D30839432D7}"/>
                  </a:ext>
                </a:extLst>
              </p:cNvPr>
              <p:cNvSpPr/>
              <p:nvPr/>
            </p:nvSpPr>
            <p:spPr>
              <a:xfrm>
                <a:off x="7510039" y="2945756"/>
                <a:ext cx="2060294" cy="142368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collaborative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filtering-based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（协同过滤）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</a:t>
                </a:r>
                <a:r>
                  <a:rPr kumimoji="1" lang="zh-CN" altLang="en-US" sz="14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群体行为数据</a:t>
                </a:r>
              </a:p>
            </p:txBody>
          </p:sp>
          <p:cxnSp>
            <p:nvCxnSpPr>
              <p:cNvPr id="9" name="肘形连接符 8">
                <a:extLst>
                  <a:ext uri="{FF2B5EF4-FFF2-40B4-BE49-F238E27FC236}">
                    <a16:creationId xmlns:a16="http://schemas.microsoft.com/office/drawing/2014/main" id="{7A2995DF-799E-E64C-8BD5-625D2D3038FE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rot="5400000">
                <a:off x="4469758" y="1319514"/>
                <a:ext cx="775503" cy="24769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肘形连接符 19">
                <a:extLst>
                  <a:ext uri="{FF2B5EF4-FFF2-40B4-BE49-F238E27FC236}">
                    <a16:creationId xmlns:a16="http://schemas.microsoft.com/office/drawing/2014/main" id="{4DD9AC94-18CC-4B48-88AC-58C31438E209}"/>
                  </a:ext>
                </a:extLst>
              </p:cNvPr>
              <p:cNvCxnSpPr>
                <a:cxnSpLocks/>
                <a:stCxn id="6" idx="2"/>
                <a:endCxn id="15" idx="0"/>
              </p:cNvCxnSpPr>
              <p:nvPr/>
            </p:nvCxnSpPr>
            <p:spPr>
              <a:xfrm rot="16200000" flipH="1">
                <a:off x="6930342" y="1335912"/>
                <a:ext cx="775502" cy="2444186"/>
              </a:xfrm>
              <a:prstGeom prst="bentConnector3">
                <a:avLst>
                  <a:gd name="adj1" fmla="val 50000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FE64ACA-4359-8E43-B329-4ECCE7D1F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2365" y="4429412"/>
                <a:ext cx="2188207" cy="218820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</a:p>
              <a:p>
                <a:pPr algn="ctr"/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（引入外部知识）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10FDEB5-21A2-564A-BCCA-4B957D77569C}"/>
                  </a:ext>
                </a:extLst>
              </p:cNvPr>
              <p:cNvSpPr/>
              <p:nvPr/>
            </p:nvSpPr>
            <p:spPr>
              <a:xfrm>
                <a:off x="4762572" y="5166495"/>
                <a:ext cx="1947440" cy="101857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</a:p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曲线连接符 21">
                <a:extLst>
                  <a:ext uri="{FF2B5EF4-FFF2-40B4-BE49-F238E27FC236}">
                    <a16:creationId xmlns:a16="http://schemas.microsoft.com/office/drawing/2014/main" id="{0CCEBBCA-EB31-A641-B449-7451AD3857DB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rot="5400000" flipH="1" flipV="1">
                <a:off x="6018047" y="3689658"/>
                <a:ext cx="1195082" cy="1758593"/>
              </a:xfrm>
              <a:prstGeom prst="curved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曲线连接符 30">
                <a:extLst>
                  <a:ext uri="{FF2B5EF4-FFF2-40B4-BE49-F238E27FC236}">
                    <a16:creationId xmlns:a16="http://schemas.microsoft.com/office/drawing/2014/main" id="{5E2B0BAE-31D0-C044-B8D3-3F6C2F4861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81373" y="3977534"/>
                <a:ext cx="1643605" cy="734316"/>
              </a:xfrm>
              <a:prstGeom prst="curvedConnector4">
                <a:avLst>
                  <a:gd name="adj1" fmla="val 28345"/>
                  <a:gd name="adj2" fmla="val 217756"/>
                </a:avLst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曲线连接符 67">
                <a:extLst>
                  <a:ext uri="{FF2B5EF4-FFF2-40B4-BE49-F238E27FC236}">
                    <a16:creationId xmlns:a16="http://schemas.microsoft.com/office/drawing/2014/main" id="{47FF1819-68E2-404D-A83E-1DEF48040512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 flipV="1">
                <a:off x="2890572" y="3429002"/>
                <a:ext cx="4619467" cy="2094514"/>
              </a:xfrm>
              <a:prstGeom prst="curvedConnector3">
                <a:avLst/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>
                <a:extLst>
                  <a:ext uri="{FF2B5EF4-FFF2-40B4-BE49-F238E27FC236}">
                    <a16:creationId xmlns:a16="http://schemas.microsoft.com/office/drawing/2014/main" id="{B2B78E76-3F62-3A46-941F-049A5679A3BF}"/>
                  </a:ext>
                </a:extLst>
              </p:cNvPr>
              <p:cNvCxnSpPr>
                <a:cxnSpLocks/>
                <a:stCxn id="16" idx="0"/>
                <a:endCxn id="7" idx="1"/>
              </p:cNvCxnSpPr>
              <p:nvPr/>
            </p:nvCxnSpPr>
            <p:spPr>
              <a:xfrm rot="5400000" flipH="1" flipV="1">
                <a:off x="1754677" y="3595220"/>
                <a:ext cx="875984" cy="792401"/>
              </a:xfrm>
              <a:prstGeom prst="curvedConnector2">
                <a:avLst/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74B7A43-E6C7-3D47-8D28-ABADF9E871D1}"/>
                  </a:ext>
                </a:extLst>
              </p:cNvPr>
              <p:cNvSpPr txBox="1"/>
              <p:nvPr/>
            </p:nvSpPr>
            <p:spPr>
              <a:xfrm>
                <a:off x="1126863" y="3497114"/>
                <a:ext cx="10107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accent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丰富内容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2FB1FA9-EC18-1946-A481-2A15AAA6A825}"/>
                  </a:ext>
                </a:extLst>
              </p:cNvPr>
              <p:cNvSpPr txBox="1"/>
              <p:nvPr/>
            </p:nvSpPr>
            <p:spPr>
              <a:xfrm>
                <a:off x="5383513" y="3226449"/>
                <a:ext cx="15128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accent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丰富行为数据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A6B3C6E-4A1A-A84D-AAB5-65EE511CDBD3}"/>
                  </a:ext>
                </a:extLst>
              </p:cNvPr>
              <p:cNvSpPr txBox="1"/>
              <p:nvPr/>
            </p:nvSpPr>
            <p:spPr>
              <a:xfrm>
                <a:off x="6390925" y="3676418"/>
                <a:ext cx="10107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效果下降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A8955F2-C813-8749-8D05-D61B94590C95}"/>
                  </a:ext>
                </a:extLst>
              </p:cNvPr>
              <p:cNvSpPr txBox="1"/>
              <p:nvPr/>
            </p:nvSpPr>
            <p:spPr>
              <a:xfrm>
                <a:off x="10038656" y="3429000"/>
                <a:ext cx="10107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效果下降</a:t>
                </a: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05FC0F2-16FC-4C4A-ADF5-790F571A0B4C}"/>
                  </a:ext>
                </a:extLst>
              </p:cNvPr>
              <p:cNvSpPr txBox="1"/>
              <p:nvPr/>
            </p:nvSpPr>
            <p:spPr>
              <a:xfrm>
                <a:off x="4042857" y="6185067"/>
                <a:ext cx="3133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随着系统内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item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数量增大，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浏览的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item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间</a:t>
                </a:r>
                <a:r>
                  <a:rPr kumimoji="1" lang="zh-CN" altLang="en-US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交集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减小</a:t>
                </a: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6BA3F716-7662-4847-9E98-55F82E9F685B}"/>
                  </a:ext>
                </a:extLst>
              </p:cNvPr>
              <p:cNvSpPr txBox="1"/>
              <p:nvPr/>
            </p:nvSpPr>
            <p:spPr>
              <a:xfrm>
                <a:off x="7494885" y="6203643"/>
                <a:ext cx="3133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新加入到系统的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item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kumimoji="1" lang="en-US" altLang="zh-CN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behavior</a:t>
                </a:r>
                <a:r>
                  <a:rPr kumimoji="1" lang="zh-CN" altLang="en-US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（行为数据）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较少</a:t>
                </a:r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0D1AD2A-6D04-8941-BF69-863EF7550195}"/>
              </a:ext>
            </a:extLst>
          </p:cNvPr>
          <p:cNvSpPr txBox="1"/>
          <p:nvPr/>
        </p:nvSpPr>
        <p:spPr>
          <a:xfrm>
            <a:off x="1383211" y="230090"/>
            <a:ext cx="828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733666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86C6CE9E-7A32-9944-8809-6DF6F3387454}"/>
              </a:ext>
            </a:extLst>
          </p:cNvPr>
          <p:cNvSpPr txBox="1">
            <a:spLocks/>
          </p:cNvSpPr>
          <p:nvPr/>
        </p:nvSpPr>
        <p:spPr>
          <a:xfrm>
            <a:off x="2988126" y="6082495"/>
            <a:ext cx="6242823" cy="54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KG-based recommendation process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FF730C-5BAD-5448-8B4A-5146F713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04" y="1013185"/>
            <a:ext cx="8451465" cy="4936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A7B566-9607-CF49-BABD-A8ACA18935F1}"/>
              </a:ext>
            </a:extLst>
          </p:cNvPr>
          <p:cNvSpPr txBox="1"/>
          <p:nvPr/>
        </p:nvSpPr>
        <p:spPr>
          <a:xfrm>
            <a:off x="1362024" y="283014"/>
            <a:ext cx="1008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Graph-based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30051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86C6CE9E-7A32-9944-8809-6DF6F3387454}"/>
              </a:ext>
            </a:extLst>
          </p:cNvPr>
          <p:cNvSpPr txBox="1">
            <a:spLocks/>
          </p:cNvSpPr>
          <p:nvPr/>
        </p:nvSpPr>
        <p:spPr>
          <a:xfrm>
            <a:off x="5785192" y="5695802"/>
            <a:ext cx="2808225" cy="117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information of a film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74BD906-1068-D340-ADA8-A41633311705}"/>
              </a:ext>
            </a:extLst>
          </p:cNvPr>
          <p:cNvSpPr txBox="1">
            <a:spLocks/>
          </p:cNvSpPr>
          <p:nvPr/>
        </p:nvSpPr>
        <p:spPr>
          <a:xfrm>
            <a:off x="390567" y="798878"/>
            <a:ext cx="11186931" cy="73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information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recommender system?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28B31D8-6ACB-5447-9C49-A26FBC14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55" y="1208290"/>
            <a:ext cx="11451974" cy="3121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000" dirty="0"/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(MKGs) introduce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or textual information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knowledge graph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instance: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watching a movie, users tend to watch 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trailer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read some related film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going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restaurant for dinner, users normally browse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pictures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dishes or the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reivews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restaurant on some online platforms, such as Yelp 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Dianping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first.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8F6A10-EC00-4144-845C-47B11322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436" y="3329354"/>
            <a:ext cx="2925062" cy="3528646"/>
          </a:xfrm>
          <a:prstGeom prst="rect">
            <a:avLst/>
          </a:prstGeom>
        </p:spPr>
      </p:pic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C1755034-FDA7-7042-9B9E-F129D1E82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223183" y="2800938"/>
            <a:ext cx="2311218" cy="152855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F664C74-4373-8541-9CEC-714182B55676}"/>
              </a:ext>
            </a:extLst>
          </p:cNvPr>
          <p:cNvSpPr/>
          <p:nvPr/>
        </p:nvSpPr>
        <p:spPr>
          <a:xfrm>
            <a:off x="8534401" y="3742423"/>
            <a:ext cx="1043354" cy="1174134"/>
          </a:xfrm>
          <a:prstGeom prst="rect">
            <a:avLst/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6ACCC7-7E68-8444-A53C-4FCCA68E93D0}"/>
              </a:ext>
            </a:extLst>
          </p:cNvPr>
          <p:cNvSpPr/>
          <p:nvPr/>
        </p:nvSpPr>
        <p:spPr>
          <a:xfrm>
            <a:off x="8482585" y="6047458"/>
            <a:ext cx="3378111" cy="782486"/>
          </a:xfrm>
          <a:prstGeom prst="rect">
            <a:avLst/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3B81EB-85AD-A948-AF72-30887526E5E2}"/>
              </a:ext>
            </a:extLst>
          </p:cNvPr>
          <p:cNvSpPr txBox="1"/>
          <p:nvPr/>
        </p:nvSpPr>
        <p:spPr>
          <a:xfrm>
            <a:off x="1427510" y="198968"/>
            <a:ext cx="8246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508363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E989A3A-FC8A-45DB-A41F-43DB53B6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236916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B2D10D-6E35-463F-AEB8-4DD9FF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152303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925796-735D-4550-8041-4B4F1644A1C4}"/>
              </a:ext>
            </a:extLst>
          </p:cNvPr>
          <p:cNvGrpSpPr/>
          <p:nvPr/>
        </p:nvGrpSpPr>
        <p:grpSpPr bwMode="auto">
          <a:xfrm>
            <a:off x="2862897" y="1489954"/>
            <a:ext cx="640080" cy="638175"/>
            <a:chOff x="0" y="0"/>
            <a:chExt cx="403" cy="402"/>
          </a:xfrm>
        </p:grpSpPr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D1F61072-CB84-46B1-BD75-6DA451F9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D3E3C5A-6742-490E-9E11-09361F05BF45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0" name="未知">
                <a:extLst>
                  <a:ext uri="{FF2B5EF4-FFF2-40B4-BE49-F238E27FC236}">
                    <a16:creationId xmlns:a16="http://schemas.microsoft.com/office/drawing/2014/main" id="{18BC182C-3176-4003-8B50-C2539F66C08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AEBD9F95-EF91-47AE-BA52-C663703D0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3D50C96E-891D-4866-91C4-2424308E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C3DB84A2-E8AB-4986-898C-CA5BA1C49F55}"/>
              </a:ext>
            </a:extLst>
          </p:cNvPr>
          <p:cNvGrpSpPr/>
          <p:nvPr/>
        </p:nvGrpSpPr>
        <p:grpSpPr bwMode="auto">
          <a:xfrm>
            <a:off x="2862897" y="2327519"/>
            <a:ext cx="640080" cy="638175"/>
            <a:chOff x="0" y="0"/>
            <a:chExt cx="403" cy="402"/>
          </a:xfrm>
        </p:grpSpPr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7C93E6CA-C220-4A9F-ABD3-BB8FA9341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E829B9AE-B45A-4E74-81BA-5280B8E425D6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6" name="未知">
                <a:extLst>
                  <a:ext uri="{FF2B5EF4-FFF2-40B4-BE49-F238E27FC236}">
                    <a16:creationId xmlns:a16="http://schemas.microsoft.com/office/drawing/2014/main" id="{C8093343-39A3-4BD1-B4E4-07369C4302A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8">
                <a:extLst>
                  <a:ext uri="{FF2B5EF4-FFF2-40B4-BE49-F238E27FC236}">
                    <a16:creationId xmlns:a16="http://schemas.microsoft.com/office/drawing/2014/main" id="{E769EC47-0910-4F31-9DE9-04B315380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35354DE-D2A8-4958-93E9-28D285B54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18" name="AutoShape 3">
            <a:extLst>
              <a:ext uri="{FF2B5EF4-FFF2-40B4-BE49-F238E27FC236}">
                <a16:creationId xmlns:a16="http://schemas.microsoft.com/office/drawing/2014/main" id="{322DA609-4985-4204-8FBD-146602A2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2" y="3244064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D756B6E-C164-4120-BC3C-0D14CBEBC324}"/>
              </a:ext>
            </a:extLst>
          </p:cNvPr>
          <p:cNvGrpSpPr/>
          <p:nvPr/>
        </p:nvGrpSpPr>
        <p:grpSpPr bwMode="auto">
          <a:xfrm>
            <a:off x="2858240" y="3194273"/>
            <a:ext cx="640080" cy="638175"/>
            <a:chOff x="0" y="0"/>
            <a:chExt cx="403" cy="402"/>
          </a:xfrm>
        </p:grpSpPr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E38E22F-BBFC-42A4-94FD-E244B272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C70F650C-9000-419C-B313-D8EAF8773242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23" name="未知">
                <a:extLst>
                  <a:ext uri="{FF2B5EF4-FFF2-40B4-BE49-F238E27FC236}">
                    <a16:creationId xmlns:a16="http://schemas.microsoft.com/office/drawing/2014/main" id="{F811BA46-47D2-4BEC-BBE1-3090E2D86AE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74B4921F-3137-4923-8356-829F5AD13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4D91DE0A-CBB4-4CD6-A7C1-70A05710A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F6107AE2-1163-4BD3-952D-13C4C098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5" y="409381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91533DA-D3D2-43FC-87DB-3E652D1EDDDF}"/>
              </a:ext>
            </a:extLst>
          </p:cNvPr>
          <p:cNvGrpSpPr/>
          <p:nvPr/>
        </p:nvGrpSpPr>
        <p:grpSpPr bwMode="auto">
          <a:xfrm>
            <a:off x="2872640" y="4043012"/>
            <a:ext cx="640080" cy="638175"/>
            <a:chOff x="0" y="0"/>
            <a:chExt cx="403" cy="402"/>
          </a:xfrm>
        </p:grpSpPr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74C87F99-AD9A-445C-9FF1-96393CB8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AD23392D-04A8-4603-A49F-636B2050B0B8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0" name="未知">
                <a:extLst>
                  <a:ext uri="{FF2B5EF4-FFF2-40B4-BE49-F238E27FC236}">
                    <a16:creationId xmlns:a16="http://schemas.microsoft.com/office/drawing/2014/main" id="{1F9DDF5A-7A3B-4744-9257-5D892EEB4E3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B5711ED5-22F7-49AF-902F-174656406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563F9B2F-4792-4C7E-B69F-07B9BA64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168A3311-B526-467E-AC03-40EA5EFA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4950407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E798D47-AFED-4C27-AC63-2786F2495CA0}"/>
              </a:ext>
            </a:extLst>
          </p:cNvPr>
          <p:cNvGrpSpPr/>
          <p:nvPr/>
        </p:nvGrpSpPr>
        <p:grpSpPr bwMode="auto">
          <a:xfrm>
            <a:off x="2862897" y="4903606"/>
            <a:ext cx="640080" cy="638175"/>
            <a:chOff x="0" y="0"/>
            <a:chExt cx="403" cy="402"/>
          </a:xfrm>
        </p:grpSpPr>
        <p:sp>
          <p:nvSpPr>
            <p:cNvPr id="34" name="AutoShape 16">
              <a:extLst>
                <a:ext uri="{FF2B5EF4-FFF2-40B4-BE49-F238E27FC236}">
                  <a16:creationId xmlns:a16="http://schemas.microsoft.com/office/drawing/2014/main" id="{7C502B35-C32C-4EA8-8BD5-F4849330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24AD87F-E1BB-4357-89AB-8ECC6880B561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7" name="未知">
                <a:extLst>
                  <a:ext uri="{FF2B5EF4-FFF2-40B4-BE49-F238E27FC236}">
                    <a16:creationId xmlns:a16="http://schemas.microsoft.com/office/drawing/2014/main" id="{AEC4DC56-5274-4D98-93CB-C77D9D9188E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E7C1CBF4-3C81-45D5-900B-2B6BDE4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B8B92F89-931A-4971-950E-110E4942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C7CE7A0-CB3B-534B-8B38-61FA6DD23346}"/>
              </a:ext>
            </a:extLst>
          </p:cNvPr>
          <p:cNvSpPr txBox="1"/>
          <p:nvPr/>
        </p:nvSpPr>
        <p:spPr>
          <a:xfrm>
            <a:off x="1405040" y="182040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731991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28B31D8-6ACB-5447-9C49-A26FBC14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13" y="1086975"/>
            <a:ext cx="11451974" cy="3121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better enhance recommender system by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 multi-modal knowledge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improve the quality of recommendation system.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work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incorporates multi-modal knowledge graphs into recommender system.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A38EB2-D832-D046-B793-9673F32E42DE}"/>
              </a:ext>
            </a:extLst>
          </p:cNvPr>
          <p:cNvSpPr txBox="1"/>
          <p:nvPr/>
        </p:nvSpPr>
        <p:spPr>
          <a:xfrm>
            <a:off x="1447797" y="219262"/>
            <a:ext cx="6547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785947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E989A3A-FC8A-45DB-A41F-43DB53B6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2369165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B2D10D-6E35-463F-AEB8-4DD9FFA8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1" y="1523039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Background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5925796-735D-4550-8041-4B4F1644A1C4}"/>
              </a:ext>
            </a:extLst>
          </p:cNvPr>
          <p:cNvGrpSpPr/>
          <p:nvPr/>
        </p:nvGrpSpPr>
        <p:grpSpPr bwMode="auto">
          <a:xfrm>
            <a:off x="2862897" y="1489954"/>
            <a:ext cx="640080" cy="638175"/>
            <a:chOff x="0" y="0"/>
            <a:chExt cx="403" cy="402"/>
          </a:xfrm>
        </p:grpSpPr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D1F61072-CB84-46B1-BD75-6DA451F9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D3E3C5A-6742-490E-9E11-09361F05BF45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0" name="未知">
                <a:extLst>
                  <a:ext uri="{FF2B5EF4-FFF2-40B4-BE49-F238E27FC236}">
                    <a16:creationId xmlns:a16="http://schemas.microsoft.com/office/drawing/2014/main" id="{18BC182C-3176-4003-8B50-C2539F66C08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AEBD9F95-EF91-47AE-BA52-C663703D0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667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3D50C96E-891D-4866-91C4-2424308E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C3DB84A2-E8AB-4986-898C-CA5BA1C49F55}"/>
              </a:ext>
            </a:extLst>
          </p:cNvPr>
          <p:cNvGrpSpPr/>
          <p:nvPr/>
        </p:nvGrpSpPr>
        <p:grpSpPr bwMode="auto">
          <a:xfrm>
            <a:off x="2862897" y="2327519"/>
            <a:ext cx="640080" cy="638175"/>
            <a:chOff x="0" y="0"/>
            <a:chExt cx="403" cy="402"/>
          </a:xfrm>
        </p:grpSpPr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7C93E6CA-C220-4A9F-ABD3-BB8FA9341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E829B9AE-B45A-4E74-81BA-5280B8E425D6}"/>
                </a:ext>
              </a:extLst>
            </p:cNvPr>
            <p:cNvGrpSpPr/>
            <p:nvPr/>
          </p:nvGrpSpPr>
          <p:grpSpPr bwMode="auto">
            <a:xfrm>
              <a:off x="28" y="32"/>
              <a:ext cx="157" cy="150"/>
              <a:chOff x="0" y="0"/>
              <a:chExt cx="249936" cy="237744"/>
            </a:xfrm>
          </p:grpSpPr>
          <p:pic>
            <p:nvPicPr>
              <p:cNvPr id="16" name="未知">
                <a:extLst>
                  <a:ext uri="{FF2B5EF4-FFF2-40B4-BE49-F238E27FC236}">
                    <a16:creationId xmlns:a16="http://schemas.microsoft.com/office/drawing/2014/main" id="{C8093343-39A3-4BD1-B4E4-07369C4302A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3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8">
                <a:extLst>
                  <a:ext uri="{FF2B5EF4-FFF2-40B4-BE49-F238E27FC236}">
                    <a16:creationId xmlns:a16="http://schemas.microsoft.com/office/drawing/2014/main" id="{E769EC47-0910-4F31-9DE9-04B315380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-2794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35354DE-D2A8-4958-93E9-28D285B54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18" name="AutoShape 3">
            <a:extLst>
              <a:ext uri="{FF2B5EF4-FFF2-40B4-BE49-F238E27FC236}">
                <a16:creationId xmlns:a16="http://schemas.microsoft.com/office/drawing/2014/main" id="{322DA609-4985-4204-8FBD-146602A2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92" y="3244064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Proposed Method</a:t>
            </a: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D756B6E-C164-4120-BC3C-0D14CBEBC324}"/>
              </a:ext>
            </a:extLst>
          </p:cNvPr>
          <p:cNvGrpSpPr/>
          <p:nvPr/>
        </p:nvGrpSpPr>
        <p:grpSpPr bwMode="auto">
          <a:xfrm>
            <a:off x="2858240" y="3194273"/>
            <a:ext cx="640080" cy="638175"/>
            <a:chOff x="0" y="0"/>
            <a:chExt cx="403" cy="402"/>
          </a:xfrm>
        </p:grpSpPr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E38E22F-BBFC-42A4-94FD-E244B272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C70F650C-9000-419C-B313-D8EAF8773242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23" name="未知">
                <a:extLst>
                  <a:ext uri="{FF2B5EF4-FFF2-40B4-BE49-F238E27FC236}">
                    <a16:creationId xmlns:a16="http://schemas.microsoft.com/office/drawing/2014/main" id="{F811BA46-47D2-4BEC-BBE1-3090E2D86AE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74B4921F-3137-4923-8356-829F5AD13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4D91DE0A-CBB4-4CD6-A7C1-70A05710A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F6107AE2-1163-4BD3-952D-13C4C098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155" y="4093811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Experimental Result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91533DA-D3D2-43FC-87DB-3E652D1EDDDF}"/>
              </a:ext>
            </a:extLst>
          </p:cNvPr>
          <p:cNvGrpSpPr/>
          <p:nvPr/>
        </p:nvGrpSpPr>
        <p:grpSpPr bwMode="auto">
          <a:xfrm>
            <a:off x="2872640" y="4043012"/>
            <a:ext cx="640080" cy="638175"/>
            <a:chOff x="0" y="0"/>
            <a:chExt cx="403" cy="402"/>
          </a:xfrm>
        </p:grpSpPr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74C87F99-AD9A-445C-9FF1-96393CB8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AD23392D-04A8-4603-A49F-636B2050B0B8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0" name="未知">
                <a:extLst>
                  <a:ext uri="{FF2B5EF4-FFF2-40B4-BE49-F238E27FC236}">
                    <a16:creationId xmlns:a16="http://schemas.microsoft.com/office/drawing/2014/main" id="{1F9DDF5A-7A3B-4744-9257-5D892EEB4E3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B5711ED5-22F7-49AF-902F-174656406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563F9B2F-4792-4C7E-B69F-07B9BA64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168A3311-B526-467E-AC03-40EA5EFA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618" y="4950407"/>
            <a:ext cx="6120765" cy="647700"/>
          </a:xfrm>
          <a:prstGeom prst="roundRect">
            <a:avLst>
              <a:gd name="adj" fmla="val 11681"/>
            </a:avLst>
          </a:prstGeom>
          <a:solidFill>
            <a:srgbClr val="DDDDDD"/>
          </a:solidFill>
          <a:ln>
            <a:noFill/>
          </a:ln>
          <a:effectLst>
            <a:outerShdw dist="17961" dir="2700000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Conclusion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E798D47-AFED-4C27-AC63-2786F2495CA0}"/>
              </a:ext>
            </a:extLst>
          </p:cNvPr>
          <p:cNvGrpSpPr/>
          <p:nvPr/>
        </p:nvGrpSpPr>
        <p:grpSpPr bwMode="auto">
          <a:xfrm>
            <a:off x="2862897" y="4903606"/>
            <a:ext cx="640080" cy="638175"/>
            <a:chOff x="0" y="0"/>
            <a:chExt cx="403" cy="402"/>
          </a:xfrm>
        </p:grpSpPr>
        <p:sp>
          <p:nvSpPr>
            <p:cNvPr id="34" name="AutoShape 16">
              <a:extLst>
                <a:ext uri="{FF2B5EF4-FFF2-40B4-BE49-F238E27FC236}">
                  <a16:creationId xmlns:a16="http://schemas.microsoft.com/office/drawing/2014/main" id="{7C502B35-C32C-4EA8-8BD5-F4849330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724AD87F-E1BB-4357-89AB-8ECC6880B561}"/>
                </a:ext>
              </a:extLst>
            </p:cNvPr>
            <p:cNvGrpSpPr/>
            <p:nvPr/>
          </p:nvGrpSpPr>
          <p:grpSpPr bwMode="auto">
            <a:xfrm>
              <a:off x="28" y="29"/>
              <a:ext cx="157" cy="154"/>
              <a:chOff x="0" y="0"/>
              <a:chExt cx="249936" cy="243840"/>
            </a:xfrm>
          </p:grpSpPr>
          <p:pic>
            <p:nvPicPr>
              <p:cNvPr id="37" name="未知">
                <a:extLst>
                  <a:ext uri="{FF2B5EF4-FFF2-40B4-BE49-F238E27FC236}">
                    <a16:creationId xmlns:a16="http://schemas.microsoft.com/office/drawing/2014/main" id="{AEC4DC56-5274-4D98-93CB-C77D9D9188E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E7C1CBF4-3C81-45D5-900B-2B6BDE4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" y="1651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B8B92F89-931A-4971-950E-110E4942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44"/>
              <a:ext cx="347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D0882DE-D6F2-474C-9602-A149FDC0CACE}"/>
              </a:ext>
            </a:extLst>
          </p:cNvPr>
          <p:cNvSpPr txBox="1"/>
          <p:nvPr/>
        </p:nvSpPr>
        <p:spPr>
          <a:xfrm>
            <a:off x="1405040" y="182040"/>
            <a:ext cx="324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8292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7412" y="295134"/>
            <a:ext cx="9186431" cy="755650"/>
          </a:xfrm>
        </p:spPr>
        <p:txBody>
          <a:bodyPr/>
          <a:lstStyle/>
          <a:p>
            <a:r>
              <a:rPr>
                <a:sym typeface="+mn-ea"/>
              </a:rPr>
              <a:t>三、多模态命名实体识别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F3F4-83EE-4191-AE1F-A76FBCBA8652}" type="datetime1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95515" y="2145030"/>
            <a:ext cx="38265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如果我们只有内容“洛基准备好迎接雪季了”，“洛基”通常被人类和之前的方法识别为一个人的名字。然而，在这条内容中，“洛基”应该被标注为属于动物名称的范畴，但是如果为文本配上对应图片，则不会出现这一情况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957070"/>
            <a:ext cx="6107430" cy="379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28B31D8-6ACB-5447-9C49-A26FBC14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26" y="1133867"/>
            <a:ext cx="11451974" cy="3121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(MKGs) ?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multi-modal information in a MKGs ?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MKGs with recommender system 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6D429-FB16-2E41-8D37-D1EC1168D9D0}"/>
              </a:ext>
            </a:extLst>
          </p:cNvPr>
          <p:cNvSpPr txBox="1"/>
          <p:nvPr/>
        </p:nvSpPr>
        <p:spPr>
          <a:xfrm>
            <a:off x="1436075" y="219261"/>
            <a:ext cx="657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4030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81E5E21-BEB5-EA48-98C1-450B976233C1}"/>
              </a:ext>
            </a:extLst>
          </p:cNvPr>
          <p:cNvSpPr/>
          <p:nvPr/>
        </p:nvSpPr>
        <p:spPr>
          <a:xfrm>
            <a:off x="337595" y="1368816"/>
            <a:ext cx="11516810" cy="5278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B65021-6A56-4045-8A2A-E53179FB1AA2}"/>
              </a:ext>
            </a:extLst>
          </p:cNvPr>
          <p:cNvSpPr/>
          <p:nvPr/>
        </p:nvSpPr>
        <p:spPr>
          <a:xfrm>
            <a:off x="337595" y="1368816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3C41ABB5-98B9-6247-B7F2-5026A5AA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929927"/>
            <a:ext cx="11186931" cy="5157092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Feature-based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methods: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feature-based methods treat the modal information as an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feature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entity.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extends the translational models 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by considering visual representations, which are extracted from images corresponding to the knowledge graph entities.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Problems: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requirements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data source of the knowledge graph.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Entity-based</a:t>
            </a:r>
            <a:r>
              <a:rPr lang="en-US" altLang="zh-CN" sz="2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methods: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treats different modal information (e.g., texts and images) as relation triples of the structured knowledge instead of predetermined features.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4418DA-DC4E-8041-AC3B-C3E1A265AE4D}"/>
              </a:ext>
            </a:extLst>
          </p:cNvPr>
          <p:cNvSpPr txBox="1"/>
          <p:nvPr/>
        </p:nvSpPr>
        <p:spPr>
          <a:xfrm>
            <a:off x="1492250" y="201091"/>
            <a:ext cx="711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2775819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92250" y="201091"/>
            <a:ext cx="711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AC43A8-B24A-A34B-8F5B-135550F2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153678"/>
            <a:ext cx="9207500" cy="4686300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80D5BEB-A4B0-8F4A-8DBB-1871087D7EC1}"/>
              </a:ext>
            </a:extLst>
          </p:cNvPr>
          <p:cNvSpPr txBox="1">
            <a:spLocks/>
          </p:cNvSpPr>
          <p:nvPr/>
        </p:nvSpPr>
        <p:spPr>
          <a:xfrm>
            <a:off x="3853379" y="5839978"/>
            <a:ext cx="4485242" cy="597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entity-based MKG</a:t>
            </a:r>
          </a:p>
        </p:txBody>
      </p:sp>
    </p:spTree>
    <p:extLst>
      <p:ext uri="{BB962C8B-B14F-4D97-AF65-F5344CB8AC3E}">
        <p14:creationId xmlns:p14="http://schemas.microsoft.com/office/powerpoint/2010/main" val="4246005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44487" y="233504"/>
            <a:ext cx="7388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Knowledge Graphs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80D5BEB-A4B0-8F4A-8DBB-1871087D7EC1}"/>
              </a:ext>
            </a:extLst>
          </p:cNvPr>
          <p:cNvSpPr txBox="1">
            <a:spLocks/>
          </p:cNvSpPr>
          <p:nvPr/>
        </p:nvSpPr>
        <p:spPr>
          <a:xfrm>
            <a:off x="2833158" y="6084198"/>
            <a:ext cx="6097337" cy="597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knowledge graph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4A1B203A-F4C6-D54A-ACC5-F8D1C4CC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2" y="884797"/>
            <a:ext cx="10332350" cy="1399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Collaborative Knowledge Graph (CKG) encodes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behaviors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knowledge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unified relational graph.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61384D-740A-A746-8E95-73D75A0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1" y="2284007"/>
            <a:ext cx="7736509" cy="380019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6A0FA54-CDF0-584C-AAB7-E95E9BC9D495}"/>
              </a:ext>
            </a:extLst>
          </p:cNvPr>
          <p:cNvGrpSpPr/>
          <p:nvPr/>
        </p:nvGrpSpPr>
        <p:grpSpPr>
          <a:xfrm>
            <a:off x="2771600" y="2112777"/>
            <a:ext cx="8507896" cy="1987825"/>
            <a:chOff x="2584174" y="1868557"/>
            <a:chExt cx="8507896" cy="198782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23D764-26BF-1642-AEE0-2D5EB59E0FB1}"/>
                </a:ext>
              </a:extLst>
            </p:cNvPr>
            <p:cNvSpPr/>
            <p:nvPr/>
          </p:nvSpPr>
          <p:spPr>
            <a:xfrm>
              <a:off x="2584174" y="2039787"/>
              <a:ext cx="5724938" cy="181659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94C9697-1B61-3745-AEB7-8DA00F03AD84}"/>
                </a:ext>
              </a:extLst>
            </p:cNvPr>
            <p:cNvSpPr/>
            <p:nvPr/>
          </p:nvSpPr>
          <p:spPr>
            <a:xfrm>
              <a:off x="9065442" y="1868557"/>
              <a:ext cx="2026628" cy="58309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user-item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9C269CA7-7D85-D94F-929F-E6161C5D3EF6}"/>
                </a:ext>
              </a:extLst>
            </p:cNvPr>
            <p:cNvCxnSpPr/>
            <p:nvPr/>
          </p:nvCxnSpPr>
          <p:spPr>
            <a:xfrm flipV="1">
              <a:off x="8309112" y="2133600"/>
              <a:ext cx="756330" cy="437322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97B7614-BE47-8940-B52E-4148105387F7}"/>
              </a:ext>
            </a:extLst>
          </p:cNvPr>
          <p:cNvGrpSpPr/>
          <p:nvPr/>
        </p:nvGrpSpPr>
        <p:grpSpPr>
          <a:xfrm>
            <a:off x="602589" y="3292220"/>
            <a:ext cx="8119237" cy="2536151"/>
            <a:chOff x="415163" y="3048000"/>
            <a:chExt cx="8119237" cy="253615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01AA4F-24F5-DB49-B9F0-C8678C8B1D1D}"/>
                </a:ext>
              </a:extLst>
            </p:cNvPr>
            <p:cNvSpPr/>
            <p:nvPr/>
          </p:nvSpPr>
          <p:spPr>
            <a:xfrm>
              <a:off x="2227745" y="3048000"/>
              <a:ext cx="6306655" cy="2113779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E1F01A-C6C1-F245-BB33-7FA7B7D000AF}"/>
                </a:ext>
              </a:extLst>
            </p:cNvPr>
            <p:cNvSpPr/>
            <p:nvPr/>
          </p:nvSpPr>
          <p:spPr>
            <a:xfrm>
              <a:off x="415163" y="4724401"/>
              <a:ext cx="1369531" cy="8597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item’s</a:t>
              </a:r>
            </a:p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MKG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39A45201-C068-9740-B3B1-7795F9B8ABF1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>
              <a:off x="1631913" y="4184103"/>
              <a:ext cx="783258" cy="762244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1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66198" y="227868"/>
            <a:ext cx="2654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24F7AA-B75D-8243-9E8F-206846B72F6E}"/>
              </a:ext>
            </a:extLst>
          </p:cNvPr>
          <p:cNvSpPr/>
          <p:nvPr/>
        </p:nvSpPr>
        <p:spPr>
          <a:xfrm>
            <a:off x="337595" y="1397011"/>
            <a:ext cx="11516810" cy="3798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C901CA-09A2-BF46-B465-4C6F64EF344A}"/>
              </a:ext>
            </a:extLst>
          </p:cNvPr>
          <p:cNvSpPr/>
          <p:nvPr/>
        </p:nvSpPr>
        <p:spPr>
          <a:xfrm>
            <a:off x="337595" y="1397011"/>
            <a:ext cx="11516810" cy="5440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description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A17EB83-CE33-B249-A1B1-8DCB9766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34" y="1867231"/>
            <a:ext cx="11186931" cy="5157092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: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knowledge graph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includes the user-item bipartite graph and multi-modal knowledge graph.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prediction function that predicts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a user adopting an item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15087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08323" y="181570"/>
            <a:ext cx="297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28B31D8-6ACB-5447-9C49-A26FBC14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82" y="1086234"/>
            <a:ext cx="10753635" cy="3121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multi-modal knowledge graphs (MKGs) ?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multi-modal information in a MKGs ?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MKGs with recommender system ?</a:t>
            </a:r>
          </a:p>
        </p:txBody>
      </p:sp>
    </p:spTree>
    <p:extLst>
      <p:ext uri="{BB962C8B-B14F-4D97-AF65-F5344CB8AC3E}">
        <p14:creationId xmlns:p14="http://schemas.microsoft.com/office/powerpoint/2010/main" val="4391620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447367" y="279047"/>
            <a:ext cx="709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1DFC7-E998-984B-85CC-C332D414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0" y="1110341"/>
            <a:ext cx="9626324" cy="4656552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FC0718B2-DA40-6649-BF9A-B2B3941C4BF8}"/>
              </a:ext>
            </a:extLst>
          </p:cNvPr>
          <p:cNvSpPr txBox="1">
            <a:spLocks/>
          </p:cNvSpPr>
          <p:nvPr/>
        </p:nvSpPr>
        <p:spPr>
          <a:xfrm>
            <a:off x="3047330" y="5766893"/>
            <a:ext cx="6097337" cy="46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 of the MKGAT model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790CC58E-82D5-EA4A-8A0D-6C2A7D57F33F}"/>
              </a:ext>
            </a:extLst>
          </p:cNvPr>
          <p:cNvSpPr txBox="1">
            <a:spLocks/>
          </p:cNvSpPr>
          <p:nvPr/>
        </p:nvSpPr>
        <p:spPr>
          <a:xfrm>
            <a:off x="118502" y="5791202"/>
            <a:ext cx="2657731" cy="597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key components :</a:t>
            </a:r>
          </a:p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892246A4-BBC2-1941-BFD5-5066DDAAD36C}"/>
              </a:ext>
            </a:extLst>
          </p:cNvPr>
          <p:cNvSpPr txBox="1">
            <a:spLocks/>
          </p:cNvSpPr>
          <p:nvPr/>
        </p:nvSpPr>
        <p:spPr>
          <a:xfrm>
            <a:off x="158258" y="6221604"/>
            <a:ext cx="5248629" cy="597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Entity Encoder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Attention Layer</a:t>
            </a:r>
          </a:p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4576C13-E081-F54E-82C9-3C2B3015E02F}"/>
              </a:ext>
            </a:extLst>
          </p:cNvPr>
          <p:cNvCxnSpPr>
            <a:cxnSpLocks/>
          </p:cNvCxnSpPr>
          <p:nvPr/>
        </p:nvCxnSpPr>
        <p:spPr>
          <a:xfrm flipH="1">
            <a:off x="1563757" y="3773347"/>
            <a:ext cx="1483573" cy="261551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5493CE2-E697-1B43-96E3-95084B43D494}"/>
              </a:ext>
            </a:extLst>
          </p:cNvPr>
          <p:cNvCxnSpPr>
            <a:cxnSpLocks/>
          </p:cNvCxnSpPr>
          <p:nvPr/>
        </p:nvCxnSpPr>
        <p:spPr>
          <a:xfrm flipH="1">
            <a:off x="1722784" y="3773347"/>
            <a:ext cx="5669309" cy="261551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2DE911-28AA-1845-8025-024E4F015CB1}"/>
              </a:ext>
            </a:extLst>
          </p:cNvPr>
          <p:cNvCxnSpPr>
            <a:cxnSpLocks/>
          </p:cNvCxnSpPr>
          <p:nvPr/>
        </p:nvCxnSpPr>
        <p:spPr>
          <a:xfrm>
            <a:off x="4618299" y="3084653"/>
            <a:ext cx="113496" cy="3304213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5A23918-BD68-E548-9823-38C250EE9E80}"/>
              </a:ext>
            </a:extLst>
          </p:cNvPr>
          <p:cNvCxnSpPr>
            <a:cxnSpLocks/>
          </p:cNvCxnSpPr>
          <p:nvPr/>
        </p:nvCxnSpPr>
        <p:spPr>
          <a:xfrm flipH="1">
            <a:off x="4799909" y="3084653"/>
            <a:ext cx="1783306" cy="3304213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7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12CD09A-1F50-3C42-8173-46C25210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18" y="1108978"/>
            <a:ext cx="11270763" cy="5157092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key components :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encoder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use different encoder to embed each specific data type.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layer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aggregates the neighbor entity information of each entity to each entity itself to learn a new entity embedding.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45DC1D-7161-AD4D-8921-8821F10156D2}"/>
              </a:ext>
            </a:extLst>
          </p:cNvPr>
          <p:cNvSpPr txBox="1"/>
          <p:nvPr/>
        </p:nvSpPr>
        <p:spPr>
          <a:xfrm>
            <a:off x="1447367" y="279047"/>
            <a:ext cx="709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35166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12CD09A-1F50-3C42-8173-46C25210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17" y="912208"/>
            <a:ext cx="11424422" cy="719190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400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essentially providing an embedding for all entities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92A6D-7CB2-1C4E-AF81-61B82E68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91" y="1459119"/>
            <a:ext cx="5982417" cy="5009322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C9F5396-7048-6D41-8B49-E0AC5B264041}"/>
              </a:ext>
            </a:extLst>
          </p:cNvPr>
          <p:cNvSpPr txBox="1">
            <a:spLocks/>
          </p:cNvSpPr>
          <p:nvPr/>
        </p:nvSpPr>
        <p:spPr>
          <a:xfrm>
            <a:off x="3047330" y="6237996"/>
            <a:ext cx="6097337" cy="46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knowledge graph encoder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7DDE7D-10C1-B74E-981C-2F182755079E}"/>
              </a:ext>
            </a:extLst>
          </p:cNvPr>
          <p:cNvSpPr txBox="1"/>
          <p:nvPr/>
        </p:nvSpPr>
        <p:spPr>
          <a:xfrm>
            <a:off x="1396750" y="265785"/>
            <a:ext cx="515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38869245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1E2598D7-F87C-E448-A0F5-920B2C719659}"/>
              </a:ext>
            </a:extLst>
          </p:cNvPr>
          <p:cNvSpPr txBox="1"/>
          <p:nvPr/>
        </p:nvSpPr>
        <p:spPr>
          <a:xfrm>
            <a:off x="1396750" y="265785"/>
            <a:ext cx="515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MKG attention layer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12CD09A-1F50-3C42-8173-46C25210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71" y="855886"/>
            <a:ext cx="11424422" cy="2715575"/>
          </a:xfrm>
        </p:spPr>
        <p:txBody>
          <a:bodyPr lIns="90000"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n"/>
            </a:pPr>
            <a:r>
              <a:rPr lang="en-US" altLang="zh-CN" sz="2000" dirty="0"/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components :</a:t>
            </a: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 layer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传播层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layer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汇聚层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C9F5396-7048-6D41-8B49-E0AC5B264041}"/>
              </a:ext>
            </a:extLst>
          </p:cNvPr>
          <p:cNvSpPr txBox="1">
            <a:spLocks/>
          </p:cNvSpPr>
          <p:nvPr/>
        </p:nvSpPr>
        <p:spPr>
          <a:xfrm>
            <a:off x="6053071" y="5350864"/>
            <a:ext cx="5529609" cy="936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2-hop propagation in MKGs attention layer, the calculation of propagation probability takes into account the relation of knowledge graph.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D3B099-B6E4-E648-9481-8E613288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1" y="2126063"/>
            <a:ext cx="4376468" cy="4519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BE8FB3-3A14-8A43-81BC-49543900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87" y="1197664"/>
            <a:ext cx="5263893" cy="41429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DCFC51-88BD-F542-B795-3A22F70222E5}"/>
              </a:ext>
            </a:extLst>
          </p:cNvPr>
          <p:cNvSpPr/>
          <p:nvPr/>
        </p:nvSpPr>
        <p:spPr>
          <a:xfrm>
            <a:off x="494471" y="3105875"/>
            <a:ext cx="4051025" cy="104692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593071C-D28D-6847-AD5C-76577FD21576}"/>
              </a:ext>
            </a:extLst>
          </p:cNvPr>
          <p:cNvCxnSpPr>
            <a:cxnSpLocks/>
          </p:cNvCxnSpPr>
          <p:nvPr/>
        </p:nvCxnSpPr>
        <p:spPr>
          <a:xfrm flipV="1">
            <a:off x="4697652" y="3248338"/>
            <a:ext cx="2345634" cy="3809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745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86,&quot;width&quot;:382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7732</Words>
  <Application>Microsoft Macintosh PowerPoint</Application>
  <PresentationFormat>宽屏</PresentationFormat>
  <Paragraphs>942</Paragraphs>
  <Slides>141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141</vt:i4>
      </vt:variant>
    </vt:vector>
  </HeadingPairs>
  <TitlesOfParts>
    <vt:vector size="166" baseType="lpstr">
      <vt:lpstr>等线</vt:lpstr>
      <vt:lpstr>等线 Light</vt:lpstr>
      <vt:lpstr>黑体</vt:lpstr>
      <vt:lpstr>华文宋体</vt:lpstr>
      <vt:lpstr>宋体</vt:lpstr>
      <vt:lpstr>Microsoft YaHei</vt:lpstr>
      <vt:lpstr>Microsoft YaHei</vt:lpstr>
      <vt:lpstr>CMBX10</vt:lpstr>
      <vt:lpstr>CMBX9</vt:lpstr>
      <vt:lpstr>CMR10</vt:lpstr>
      <vt:lpstr>Arial</vt:lpstr>
      <vt:lpstr>Calibri</vt:lpstr>
      <vt:lpstr>Cambria Math</vt:lpstr>
      <vt:lpstr>Georgia</vt:lpstr>
      <vt:lpstr>Times New Roman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PowerPoint 演示文稿</vt:lpstr>
      <vt:lpstr>PowerPoint 演示文稿</vt:lpstr>
      <vt:lpstr>研究背景</vt:lpstr>
      <vt:lpstr>一、研究背景</vt:lpstr>
      <vt:lpstr>研究目标</vt:lpstr>
      <vt:lpstr>二、研究目标 </vt:lpstr>
      <vt:lpstr>多模态命名实体识别</vt:lpstr>
      <vt:lpstr>三、多模态命名实体识别 </vt:lpstr>
      <vt:lpstr>三、多模态命名实体识别 </vt:lpstr>
      <vt:lpstr>三、多模态命名实体识别 </vt:lpstr>
      <vt:lpstr>多模态实体链接</vt:lpstr>
      <vt:lpstr>四、多模态实体链接 </vt:lpstr>
      <vt:lpstr>四、多模态实体链接 </vt:lpstr>
      <vt:lpstr>四、多模态实体链接 </vt:lpstr>
      <vt:lpstr>多模态关系抽取</vt:lpstr>
      <vt:lpstr>五、多模态关系抽取 </vt:lpstr>
      <vt:lpstr>五、多模态关系抽取 </vt:lpstr>
      <vt:lpstr>PowerPoint 演示文稿</vt:lpstr>
      <vt:lpstr>PowerPoint 演示文稿</vt:lpstr>
      <vt:lpstr>研究背景</vt:lpstr>
      <vt:lpstr>研究背景</vt:lpstr>
      <vt:lpstr>研究方法</vt:lpstr>
      <vt:lpstr>整体架构</vt:lpstr>
      <vt:lpstr>整体架构</vt:lpstr>
      <vt:lpstr>整体架构</vt:lpstr>
      <vt:lpstr>单模态输入的表示学习（词表示）</vt:lpstr>
      <vt:lpstr>单模态输入的表示学习（词表示）</vt:lpstr>
      <vt:lpstr>单模态输入的表示学习（词表示）</vt:lpstr>
      <vt:lpstr>单模态输入的表示学习（视觉表示）</vt:lpstr>
      <vt:lpstr>用于MNER的多模态Transformer</vt:lpstr>
      <vt:lpstr>Multimodal Interaction (MMI) 模块</vt:lpstr>
      <vt:lpstr>Multimodal Interaction (MMI) 模块</vt:lpstr>
      <vt:lpstr>Auxiliary Entity Span Detection （ESD）模块</vt:lpstr>
      <vt:lpstr>Conversion Matrix（转移矩阵）</vt:lpstr>
      <vt:lpstr>实验结果1：</vt:lpstr>
      <vt:lpstr>实验结果2：</vt:lpstr>
      <vt:lpstr>不足与展望</vt:lpstr>
      <vt:lpstr>PowerPoint 演示文稿</vt:lpstr>
      <vt:lpstr>PowerPoint 演示文稿</vt:lpstr>
      <vt:lpstr>研究背景</vt:lpstr>
      <vt:lpstr>研究背景</vt:lpstr>
      <vt:lpstr>论文工作</vt:lpstr>
      <vt:lpstr>论文工作</vt:lpstr>
      <vt:lpstr>模型介绍</vt:lpstr>
      <vt:lpstr>图像编码器</vt:lpstr>
      <vt:lpstr>基于注意力的多实例学习</vt:lpstr>
      <vt:lpstr>基于注意力的多实例学习</vt:lpstr>
      <vt:lpstr>IKRL总体框架</vt:lpstr>
      <vt:lpstr>实验验证</vt:lpstr>
      <vt:lpstr>实验部分：数据库设置</vt:lpstr>
      <vt:lpstr>实验一：知识图谱补全</vt:lpstr>
      <vt:lpstr>能量函数</vt:lpstr>
      <vt:lpstr>实验一：知识图谱补全</vt:lpstr>
      <vt:lpstr>实验二：三元组分类</vt:lpstr>
      <vt:lpstr>总结</vt:lpstr>
      <vt:lpstr>多模态知识图谱</vt:lpstr>
      <vt:lpstr>背景</vt:lpstr>
      <vt:lpstr>论文信息</vt:lpstr>
      <vt:lpstr>多模态知识图谱图示</vt:lpstr>
      <vt:lpstr>Richpedia定义</vt:lpstr>
      <vt:lpstr>Richpedia构建流水线</vt:lpstr>
      <vt:lpstr>Richpedia数据收集</vt:lpstr>
      <vt:lpstr>Richpedia图像处理</vt:lpstr>
      <vt:lpstr>多样性图像检索</vt:lpstr>
      <vt:lpstr>VGG-16结构（Visual Geometry Group-16）</vt:lpstr>
      <vt:lpstr>主成分分析（Principal Components Analysis，PCA）</vt:lpstr>
      <vt:lpstr>主成分分析算法</vt:lpstr>
      <vt:lpstr>K-means无监督聚类算法</vt:lpstr>
      <vt:lpstr>Richpedia K-means算法K值确定（100个实体测试）</vt:lpstr>
      <vt:lpstr>Richpedia聚类效果</vt:lpstr>
      <vt:lpstr>视觉描述符（visual descriptor）</vt:lpstr>
      <vt:lpstr>Richpedia关系抽取</vt:lpstr>
      <vt:lpstr>图像实体之间的视觉语义关系抽取规则</vt:lpstr>
      <vt:lpstr>图像实体之间的视觉语义关系抽取规则</vt:lpstr>
      <vt:lpstr>Richpedia本体</vt:lpstr>
      <vt:lpstr>Richpedia统计数据</vt:lpstr>
      <vt:lpstr>Richpedia效果展示（查询）</vt:lpstr>
      <vt:lpstr>Richpedia效果展示（SPARQL）</vt:lpstr>
      <vt:lpstr>Richpedia效果展示（可视实体链接）</vt:lpstr>
      <vt:lpstr>Richpedia效果展示（关系抽取）</vt:lpstr>
      <vt:lpstr>Multi-modal Knowledge Graphs for Recommender Systems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MoQA- 一种多模态问答体系结构</vt:lpstr>
      <vt:lpstr>About</vt:lpstr>
      <vt:lpstr>Abstract</vt:lpstr>
      <vt:lpstr>PowerPoint 演示文稿</vt:lpstr>
      <vt:lpstr>一、研究概述</vt:lpstr>
      <vt:lpstr>一、研究概述</vt:lpstr>
      <vt:lpstr>一、研究概述</vt:lpstr>
      <vt:lpstr>二、相关工作</vt:lpstr>
      <vt:lpstr>二、相关工作</vt:lpstr>
      <vt:lpstr>二、相关工作</vt:lpstr>
      <vt:lpstr>二、相关工作</vt:lpstr>
      <vt:lpstr>三、研究方法</vt:lpstr>
      <vt:lpstr>三、研究方法</vt:lpstr>
      <vt:lpstr>三、研究方法</vt:lpstr>
      <vt:lpstr>三、研究方法</vt:lpstr>
      <vt:lpstr>四、评价</vt:lpstr>
      <vt:lpstr>四、评价</vt:lpstr>
      <vt:lpstr>四、评价</vt:lpstr>
      <vt:lpstr>四、评价</vt:lpstr>
      <vt:lpstr>四、评价</vt:lpstr>
      <vt:lpstr>四、评价</vt:lpstr>
      <vt:lpstr>五、深入分析及总结</vt:lpstr>
      <vt:lpstr>五、深入分析及总结</vt:lpstr>
      <vt:lpstr>五、深入分析及总结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子君</dc:creator>
  <cp:lastModifiedBy>冉 琼慧子</cp:lastModifiedBy>
  <cp:revision>38</cp:revision>
  <dcterms:created xsi:type="dcterms:W3CDTF">2019-11-26T06:41:00Z</dcterms:created>
  <dcterms:modified xsi:type="dcterms:W3CDTF">2021-10-19T16:33:21Z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v1.0_mb_jHjJwk9ncH8Q40r95tx9/A==</vt:lpwstr>
  </property>
  <property fmtid="{D5CDD505-2E9C-101B-9397-08002B2CF9AE}" pid="4" name="ICV">
    <vt:lpwstr>71B2EF55F81F4472A9E7A17D6BB893B6</vt:lpwstr>
  </property>
</Properties>
</file>